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49"/>
  </p:notesMasterIdLst>
  <p:sldIdLst>
    <p:sldId id="1356" r:id="rId5"/>
    <p:sldId id="1360" r:id="rId6"/>
    <p:sldId id="1408" r:id="rId7"/>
    <p:sldId id="1410" r:id="rId8"/>
    <p:sldId id="1409" r:id="rId9"/>
    <p:sldId id="1009" r:id="rId10"/>
    <p:sldId id="1369" r:id="rId11"/>
    <p:sldId id="1372" r:id="rId12"/>
    <p:sldId id="1010" r:id="rId13"/>
    <p:sldId id="1373" r:id="rId14"/>
    <p:sldId id="1374" r:id="rId15"/>
    <p:sldId id="1361" r:id="rId16"/>
    <p:sldId id="1376" r:id="rId17"/>
    <p:sldId id="1363" r:id="rId18"/>
    <p:sldId id="1364" r:id="rId19"/>
    <p:sldId id="1365" r:id="rId20"/>
    <p:sldId id="1404" r:id="rId21"/>
    <p:sldId id="1402" r:id="rId22"/>
    <p:sldId id="1407" r:id="rId23"/>
    <p:sldId id="1384" r:id="rId24"/>
    <p:sldId id="1397" r:id="rId25"/>
    <p:sldId id="1396" r:id="rId26"/>
    <p:sldId id="1382" r:id="rId27"/>
    <p:sldId id="1385" r:id="rId28"/>
    <p:sldId id="1386" r:id="rId29"/>
    <p:sldId id="1389" r:id="rId30"/>
    <p:sldId id="1390" r:id="rId31"/>
    <p:sldId id="1394" r:id="rId32"/>
    <p:sldId id="1391" r:id="rId33"/>
    <p:sldId id="1392" r:id="rId34"/>
    <p:sldId id="1393" r:id="rId35"/>
    <p:sldId id="1406" r:id="rId36"/>
    <p:sldId id="1366" r:id="rId37"/>
    <p:sldId id="1411" r:id="rId38"/>
    <p:sldId id="1405" r:id="rId39"/>
    <p:sldId id="1412" r:id="rId40"/>
    <p:sldId id="1395" r:id="rId41"/>
    <p:sldId id="1383" r:id="rId42"/>
    <p:sldId id="1403" r:id="rId43"/>
    <p:sldId id="1413" r:id="rId44"/>
    <p:sldId id="1381" r:id="rId45"/>
    <p:sldId id="1377" r:id="rId46"/>
    <p:sldId id="1378" r:id="rId47"/>
    <p:sldId id="1379" r:id="rId48"/>
  </p:sldIdLst>
  <p:sldSz cx="12192000" cy="6858000"/>
  <p:notesSz cx="7004050" cy="9290050"/>
  <p:embeddedFontLst>
    <p:embeddedFont>
      <p:font typeface="Brush Script MT" panose="03060802040406070304" pitchFamily="66" charset="0"/>
      <p:italic r:id="rId50"/>
    </p:embeddedFont>
    <p:embeddedFont>
      <p:font typeface="Calibri" panose="020F0502020204030204" pitchFamily="34" charset="0"/>
      <p:regular r:id="rId51"/>
      <p:bold r:id="rId52"/>
      <p:italic r:id="rId53"/>
      <p:boldItalic r:id="rId54"/>
    </p:embeddedFont>
    <p:embeddedFont>
      <p:font typeface="Mistral" panose="03090702030407020403" pitchFamily="66" charset="0"/>
      <p:regular r:id="rId55"/>
    </p:embeddedFont>
    <p:embeddedFont>
      <p:font typeface="Montserrat ExtraBold" panose="00000900000000000000" pitchFamily="2" charset="0"/>
      <p:bold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00FFFF"/>
    <a:srgbClr val="FF0000"/>
    <a:srgbClr val="43FC24"/>
    <a:srgbClr val="663300"/>
    <a:srgbClr val="0000FF"/>
    <a:srgbClr val="FFFF00"/>
    <a:srgbClr val="009900"/>
    <a:srgbClr val="00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1" autoAdjust="0"/>
    <p:restoredTop sz="68590" autoAdjust="0"/>
  </p:normalViewPr>
  <p:slideViewPr>
    <p:cSldViewPr snapToGrid="0">
      <p:cViewPr varScale="1">
        <p:scale>
          <a:sx n="118" d="100"/>
          <a:sy n="118" d="100"/>
        </p:scale>
        <p:origin x="114" y="270"/>
      </p:cViewPr>
      <p:guideLst/>
    </p:cSldViewPr>
  </p:slideViewPr>
  <p:notesTextViewPr>
    <p:cViewPr>
      <p:scale>
        <a:sx n="3" d="2"/>
        <a:sy n="3" d="2"/>
      </p:scale>
      <p:origin x="0" y="0"/>
    </p:cViewPr>
  </p:notesTextViewPr>
  <p:notesViewPr>
    <p:cSldViewPr snapToGrid="0">
      <p:cViewPr varScale="1">
        <p:scale>
          <a:sx n="80" d="100"/>
          <a:sy n="80" d="100"/>
        </p:scale>
        <p:origin x="316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CA"/>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2743B0FD-7635-4AE5-BFCB-774B883984D7}" type="datetimeFigureOut">
              <a:rPr lang="en-CA" smtClean="0"/>
              <a:t>2023-10-30</a:t>
            </a:fld>
            <a:endParaRPr lang="en-CA"/>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CA"/>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CA"/>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2577E379-9FC5-492D-9172-0A9EE55B05A7}" type="slidenum">
              <a:rPr lang="en-CA" smtClean="0"/>
              <a:t>‹#›</a:t>
            </a:fld>
            <a:endParaRPr lang="en-CA"/>
          </a:p>
        </p:txBody>
      </p:sp>
    </p:spTree>
    <p:extLst>
      <p:ext uri="{BB962C8B-B14F-4D97-AF65-F5344CB8AC3E}">
        <p14:creationId xmlns:p14="http://schemas.microsoft.com/office/powerpoint/2010/main" val="56807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a:t>
            </a:fld>
            <a:endParaRPr lang="en-CA"/>
          </a:p>
        </p:txBody>
      </p:sp>
    </p:spTree>
    <p:extLst>
      <p:ext uri="{BB962C8B-B14F-4D97-AF65-F5344CB8AC3E}">
        <p14:creationId xmlns:p14="http://schemas.microsoft.com/office/powerpoint/2010/main" val="297709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in that land, there was a small town called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Eventville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Eventville,there</a:t>
            </a:r>
            <a:r>
              <a:rPr lang="en-US" sz="1800" dirty="0">
                <a:effectLst/>
                <a:latin typeface="Calibri" panose="020F0502020204030204" pitchFamily="34" charset="0"/>
                <a:ea typeface="Calibri" panose="020F0502020204030204" pitchFamily="34" charset="0"/>
                <a:cs typeface="Times New Roman" panose="02020603050405020304" pitchFamily="18" charset="0"/>
              </a:rPr>
              <a:t> was on old man who lived on the top of a hill and baked bread for the townspeople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the old man baked the best bread in all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Javatopia</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villagers all wanted his bread!</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problem was that the old man was somewhat inconsistent.  The bread could be ready any time between 9:00am and 4:00pm each day that was that.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meant that a villager who wanted to purchase bread from the old man would have to wait outside of his bakery, at the top of the hill, all day, until the bread was ready!</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Unfortunately, lining up all day, waiting for bread, prevented the villagers from doing anything useful until the bread was done.  This led the townsfolk to try to guess when the bread was going to be done. Guess too early and they ran the risk of wasting hours waiting and guessing too late ran the risk of the bread selling out before they got there!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was just how it was.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&lt;CLICK!&gt;That is, until a young girl had a brilliant  idea.  She approached the townsfolk and said:  “If you register with me (for a small fee ;-&gt;), &lt;CLICK!&gt; I will wait at the bakery for the baker to complete the day’s bread.  At that point, I will get one of my employees (other friends) to run to your house with a list of available bread and ring your doorbell.  You just have to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listen</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your doorbell.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Well, this was a great solution!  The townspeople could now go about their daily routine, confident that they would be notified when it was time to go to the bakers!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6</a:t>
            </a:fld>
            <a:endParaRPr lang="en-CA"/>
          </a:p>
        </p:txBody>
      </p:sp>
    </p:spTree>
    <p:extLst>
      <p:ext uri="{BB962C8B-B14F-4D97-AF65-F5344CB8AC3E}">
        <p14:creationId xmlns:p14="http://schemas.microsoft.com/office/powerpoint/2010/main" val="3696427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So, what does this story have to do with Event-Driven programming?  Well, actually, it </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is</a:t>
            </a:r>
            <a:r>
              <a:rPr lang="en-US" sz="1200" dirty="0">
                <a:effectLst/>
                <a:latin typeface="Calibri" panose="020F0502020204030204" pitchFamily="34" charset="0"/>
                <a:ea typeface="Calibri" panose="020F0502020204030204" pitchFamily="34" charset="0"/>
                <a:cs typeface="Times New Roman" panose="02020603050405020304" pitchFamily="18" charset="0"/>
              </a:rPr>
              <a:t> event-driven programming!</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story,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Baker – Event source</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Young Girl – Event Dispatcher</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Girl’s Friends that run to the subscribed houses with a list of bread – Event Object</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Each townsfolk that subscribes to the girl’s service – Event Listener</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List of townsfolk using this service – listener queue</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steps that the Townsperson completes after receiving the event object and acting on the event – event handler</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townsperson registers with the young girl by adding themselves to the ‘listener list’.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Baker (Event Source) completes baking and produces List of Bread for Today (Event Object) and hands it to the young girl (event dispatcher).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young girl starts at the top of his list of townspeople (listeners) and dispatches one of her employees to that townsperson with the list of bread for today (event object).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employee rings the doorbell and the townsperson hears it.  The employee hands the list of bread (event object) to the townsperson.</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At this point, the townsperson can handle the event (event handler) by deciding how they want to react to the news that the bread is ready.</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2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7</a:t>
            </a:fld>
            <a:endParaRPr lang="en-CA"/>
          </a:p>
        </p:txBody>
      </p:sp>
    </p:spTree>
    <p:extLst>
      <p:ext uri="{BB962C8B-B14F-4D97-AF65-F5344CB8AC3E}">
        <p14:creationId xmlns:p14="http://schemas.microsoft.com/office/powerpoint/2010/main" val="3293437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19</a:t>
            </a:fld>
            <a:endParaRPr lang="en-CA"/>
          </a:p>
        </p:txBody>
      </p:sp>
    </p:spTree>
    <p:extLst>
      <p:ext uri="{BB962C8B-B14F-4D97-AF65-F5344CB8AC3E}">
        <p14:creationId xmlns:p14="http://schemas.microsoft.com/office/powerpoint/2010/main" val="372616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21</a:t>
            </a:fld>
            <a:endParaRPr lang="en-CA"/>
          </a:p>
        </p:txBody>
      </p:sp>
    </p:spTree>
    <p:extLst>
      <p:ext uri="{BB962C8B-B14F-4D97-AF65-F5344CB8AC3E}">
        <p14:creationId xmlns:p14="http://schemas.microsoft.com/office/powerpoint/2010/main" val="2254448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the @FunctionalInterface to our functional interfaces prevents programmers from not realizing that this interface can only have one abstract method.  Without it, someone might add a second abstract interface and break all of the lambda expressions that use this interface.</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43</a:t>
            </a:fld>
            <a:endParaRPr lang="en-CA"/>
          </a:p>
        </p:txBody>
      </p:sp>
    </p:spTree>
    <p:extLst>
      <p:ext uri="{BB962C8B-B14F-4D97-AF65-F5344CB8AC3E}">
        <p14:creationId xmlns:p14="http://schemas.microsoft.com/office/powerpoint/2010/main" val="4000087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18236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Video 5" descr="A black and white photo of a city&#10;&#10;Description automatically generated with low confidence">
            <a:extLst>
              <a:ext uri="{FF2B5EF4-FFF2-40B4-BE49-F238E27FC236}">
                <a16:creationId xmlns:a16="http://schemas.microsoft.com/office/drawing/2014/main" id="{2C88072A-5BC1-A252-1C33-71ECDEFCE081}"/>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t="14507" r="-1" b="12372"/>
          <a:stretch/>
        </p:blipFill>
        <p:spPr>
          <a:xfrm>
            <a:off x="-794591" y="-146991"/>
            <a:ext cx="13361557" cy="7151982"/>
          </a:xfrm>
          <a:prstGeom prst="rect">
            <a:avLst/>
          </a:prstGeom>
          <a:noFill/>
        </p:spPr>
      </p:pic>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2176184" y="5547682"/>
            <a:ext cx="8099803"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
        <p:nvSpPr>
          <p:cNvPr id="4" name="TextBox 3">
            <a:extLst>
              <a:ext uri="{FF2B5EF4-FFF2-40B4-BE49-F238E27FC236}">
                <a16:creationId xmlns:a16="http://schemas.microsoft.com/office/drawing/2014/main" id="{69CD2558-4EF8-42F5-E0BB-943A82FE395E}"/>
              </a:ext>
            </a:extLst>
          </p:cNvPr>
          <p:cNvSpPr txBox="1"/>
          <p:nvPr userDrawn="1"/>
        </p:nvSpPr>
        <p:spPr>
          <a:xfrm>
            <a:off x="3579368" y="1491915"/>
            <a:ext cx="5293437" cy="315471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19900" b="1" dirty="0">
                <a:ln>
                  <a:solidFill>
                    <a:schemeClr val="tx1"/>
                  </a:solidFill>
                </a:ln>
                <a:solidFill>
                  <a:schemeClr val="bg1"/>
                </a:solidFill>
                <a:effectLst>
                  <a:glow rad="127000">
                    <a:srgbClr val="00FFFF"/>
                  </a:glow>
                </a:effectLst>
                <a:latin typeface="Mistral" panose="03090702030407020403" pitchFamily="66" charset="0"/>
              </a:rPr>
              <a:t>Demo!</a:t>
            </a:r>
            <a:endParaRPr lang="en-CA" sz="19900" b="1" dirty="0">
              <a:ln>
                <a:solidFill>
                  <a:schemeClr val="tx1"/>
                </a:solidFill>
              </a:ln>
              <a:solidFill>
                <a:schemeClr val="bg1"/>
              </a:solidFill>
              <a:effectLst>
                <a:glow rad="127000">
                  <a:srgbClr val="00FFFF"/>
                </a:glow>
              </a:effectLst>
              <a:latin typeface="Mistral" panose="03090702030407020403" pitchFamily="66" charset="0"/>
            </a:endParaRPr>
          </a:p>
        </p:txBody>
      </p:sp>
    </p:spTree>
    <p:extLst>
      <p:ext uri="{BB962C8B-B14F-4D97-AF65-F5344CB8AC3E}">
        <p14:creationId xmlns:p14="http://schemas.microsoft.com/office/powerpoint/2010/main" val="389573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mute="1">
                <p:cTn id="17" repeatCount="indefinite" fill="hold" display="0">
                  <p:stCondLst>
                    <p:cond delay="indefinite"/>
                  </p:stCondLst>
                </p:cTn>
                <p:tgtEl>
                  <p:spTgt spid="3"/>
                </p:tgtEl>
              </p:cMediaNode>
            </p:video>
          </p:childTnLst>
        </p:cTn>
      </p:par>
    </p:tnLst>
    <p:bldLst>
      <p:bldP spid="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2023-10-30</a:t>
            </a:fld>
            <a:endParaRPr lang="en-CA"/>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300681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2023-10-30</a:t>
            </a:fld>
            <a:endParaRPr lang="en-CA"/>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982708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840766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2023-10-30</a:t>
            </a:fld>
            <a:endParaRPr lang="en-CA"/>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58774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3651727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p:cNvSpPr/>
          <p:nvPr userDrawn="1"/>
        </p:nvSpPr>
        <p:spPr>
          <a:xfrm>
            <a:off x="10032438" y="836712"/>
            <a:ext cx="2113557"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834320"/>
            <a:ext cx="7055168"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829356"/>
            <a:ext cx="2918440"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337799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8" name="Rectangle 7"/>
          <p:cNvSpPr/>
          <p:nvPr userDrawn="1"/>
        </p:nvSpPr>
        <p:spPr>
          <a:xfrm>
            <a:off x="10800523" y="548680"/>
            <a:ext cx="1345472" cy="6224901"/>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5423925" y="548680"/>
            <a:ext cx="5376597"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2505485" y="548680"/>
            <a:ext cx="2918440"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190523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8CDD70-555E-CF2E-7ED6-B21513911482}"/>
              </a:ext>
            </a:extLst>
          </p:cNvPr>
          <p:cNvSpPr txBox="1"/>
          <p:nvPr userDrawn="1"/>
        </p:nvSpPr>
        <p:spPr>
          <a:xfrm>
            <a:off x="3684780" y="0"/>
            <a:ext cx="4477508" cy="156966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9600" b="1" dirty="0">
                <a:ln>
                  <a:solidFill>
                    <a:schemeClr val="tx1"/>
                  </a:solidFill>
                </a:ln>
                <a:solidFill>
                  <a:schemeClr val="bg1"/>
                </a:solidFill>
                <a:effectLst>
                  <a:glow rad="127000">
                    <a:srgbClr val="FF00FF"/>
                  </a:glow>
                </a:effectLst>
                <a:latin typeface="Mistral" panose="03090702030407020403" pitchFamily="66" charset="0"/>
              </a:rPr>
              <a:t>Your Turn!</a:t>
            </a:r>
            <a:endParaRPr lang="en-CA" sz="9600" b="1" dirty="0">
              <a:ln>
                <a:solidFill>
                  <a:schemeClr val="tx1"/>
                </a:solidFill>
              </a:ln>
              <a:solidFill>
                <a:schemeClr val="bg1"/>
              </a:solidFill>
              <a:effectLst>
                <a:glow rad="127000">
                  <a:srgbClr val="FF00FF"/>
                </a:glow>
              </a:effectLst>
              <a:latin typeface="Mistral" panose="03090702030407020403" pitchFamily="66" charset="0"/>
            </a:endParaRPr>
          </a:p>
        </p:txBody>
      </p:sp>
      <p:sp>
        <p:nvSpPr>
          <p:cNvPr id="2" name="Title 1">
            <a:extLst>
              <a:ext uri="{FF2B5EF4-FFF2-40B4-BE49-F238E27FC236}">
                <a16:creationId xmlns:a16="http://schemas.microsoft.com/office/drawing/2014/main" id="{419FCBDC-5263-389A-55E0-DA9595ECD092}"/>
              </a:ext>
            </a:extLst>
          </p:cNvPr>
          <p:cNvSpPr>
            <a:spLocks noGrp="1"/>
          </p:cNvSpPr>
          <p:nvPr>
            <p:ph type="title"/>
          </p:nvPr>
        </p:nvSpPr>
        <p:spPr>
          <a:xfrm>
            <a:off x="437134" y="2071544"/>
            <a:ext cx="10972800" cy="571500"/>
          </a:xfrm>
        </p:spPr>
        <p:txBody>
          <a:bodyPr>
            <a:noAutofit/>
          </a:bodyPr>
          <a:lstStyle>
            <a:lvl1pPr>
              <a:defRPr sz="3200">
                <a:solidFill>
                  <a:schemeClr val="bg1"/>
                </a:solidFill>
              </a:defRPr>
            </a:lvl1pPr>
          </a:lstStyle>
          <a:p>
            <a:r>
              <a:rPr lang="en-US" dirty="0"/>
              <a:t>Click to edit Master title style</a:t>
            </a:r>
            <a:endParaRPr lang="en-CA" dirty="0"/>
          </a:p>
        </p:txBody>
      </p:sp>
    </p:spTree>
    <p:extLst>
      <p:ext uri="{BB962C8B-B14F-4D97-AF65-F5344CB8AC3E}">
        <p14:creationId xmlns:p14="http://schemas.microsoft.com/office/powerpoint/2010/main" val="1393862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54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dirty="0"/>
              <a:t>Click to edit Master title style</a:t>
            </a:r>
            <a:endParaRPr lang="en-CA" dirty="0"/>
          </a:p>
        </p:txBody>
      </p:sp>
    </p:spTree>
    <p:extLst>
      <p:ext uri="{BB962C8B-B14F-4D97-AF65-F5344CB8AC3E}">
        <p14:creationId xmlns:p14="http://schemas.microsoft.com/office/powerpoint/2010/main" val="3571208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FF0000"/>
        </a:solidFill>
        <a:effectLst/>
      </p:bgPr>
    </p:bg>
    <p:spTree>
      <p:nvGrpSpPr>
        <p:cNvPr id="1" name=""/>
        <p:cNvGrpSpPr/>
        <p:nvPr/>
      </p:nvGrpSpPr>
      <p:grpSpPr>
        <a:xfrm>
          <a:off x="0" y="0"/>
          <a:ext cx="0" cy="0"/>
          <a:chOff x="0" y="0"/>
          <a:chExt cx="0" cy="0"/>
        </a:xfrm>
      </p:grpSpPr>
      <p:pic>
        <p:nvPicPr>
          <p:cNvPr id="2" name="Picture 1" descr="A group of white balls on a wooden surface&#10;&#10;Description automatically generated with low confidence">
            <a:extLst>
              <a:ext uri="{FF2B5EF4-FFF2-40B4-BE49-F238E27FC236}">
                <a16:creationId xmlns:a16="http://schemas.microsoft.com/office/drawing/2014/main" id="{8F8F3480-5BB1-6267-11DF-2415867498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46" r="56173"/>
          <a:stretch/>
        </p:blipFill>
        <p:spPr>
          <a:xfrm>
            <a:off x="15478" y="0"/>
            <a:ext cx="12192000" cy="6858000"/>
          </a:xfrm>
          <a:prstGeom prst="rect">
            <a:avLst/>
          </a:prstGeom>
        </p:spPr>
      </p:pic>
      <p:sp>
        <p:nvSpPr>
          <p:cNvPr id="3" name="Rectangle 2">
            <a:extLst>
              <a:ext uri="{FF2B5EF4-FFF2-40B4-BE49-F238E27FC236}">
                <a16:creationId xmlns:a16="http://schemas.microsoft.com/office/drawing/2014/main" id="{AA335EB9-2C40-1E31-3F1A-7BDF22545FFB}"/>
              </a:ext>
            </a:extLst>
          </p:cNvPr>
          <p:cNvSpPr/>
          <p:nvPr userDrawn="1"/>
        </p:nvSpPr>
        <p:spPr>
          <a:xfrm>
            <a:off x="279978" y="630404"/>
            <a:ext cx="12158978" cy="707886"/>
          </a:xfrm>
          <a:prstGeom prst="rect">
            <a:avLst/>
          </a:prstGeom>
        </p:spPr>
        <p:txBody>
          <a:bodyPr wrap="square">
            <a:spAutoFit/>
          </a:bodyPr>
          <a:lstStyle/>
          <a:p>
            <a:r>
              <a:rPr lang="en-US" sz="4000" b="1" dirty="0">
                <a:solidFill>
                  <a:schemeClr val="bg1"/>
                </a:solidFill>
                <a:effectLst>
                  <a:glow rad="101600">
                    <a:schemeClr val="tx1">
                      <a:alpha val="60000"/>
                    </a:schemeClr>
                  </a:glow>
                  <a:outerShdw blurRad="38100" dist="38100" dir="2700000" algn="tl">
                    <a:srgbClr val="000000">
                      <a:alpha val="43137"/>
                    </a:srgbClr>
                  </a:outerShdw>
                </a:effectLst>
                <a:latin typeface="Brush Script MT" panose="03060802040406070304" pitchFamily="66" charset="0"/>
              </a:rPr>
              <a:t>Learning the gentle art and wisdom of writing clean, efficient code…</a:t>
            </a:r>
          </a:p>
        </p:txBody>
      </p:sp>
      <p:sp>
        <p:nvSpPr>
          <p:cNvPr id="8" name="TextBox 7">
            <a:extLst>
              <a:ext uri="{FF2B5EF4-FFF2-40B4-BE49-F238E27FC236}">
                <a16:creationId xmlns:a16="http://schemas.microsoft.com/office/drawing/2014/main" id="{A074C330-AADD-FA74-A45F-CC437257D0F1}"/>
              </a:ext>
            </a:extLst>
          </p:cNvPr>
          <p:cNvSpPr txBox="1"/>
          <p:nvPr userDrawn="1"/>
        </p:nvSpPr>
        <p:spPr>
          <a:xfrm>
            <a:off x="573520" y="-69518"/>
            <a:ext cx="11266226" cy="769441"/>
          </a:xfrm>
          <a:prstGeom prst="rect">
            <a:avLst/>
          </a:prstGeom>
          <a:noFill/>
        </p:spPr>
        <p:txBody>
          <a:bodyPr wrap="none" rtlCol="0">
            <a:spAutoFit/>
          </a:bodyPr>
          <a:lstStyle/>
          <a:p>
            <a:r>
              <a:rPr lang="en-US"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rPr>
              <a:t>Object-Oriented Programming in Java</a:t>
            </a:r>
            <a:endParaRPr lang="en-CA"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endParaRPr>
          </a:p>
        </p:txBody>
      </p:sp>
      <p:sp>
        <p:nvSpPr>
          <p:cNvPr id="10" name="Content Placeholder 9">
            <a:extLst>
              <a:ext uri="{FF2B5EF4-FFF2-40B4-BE49-F238E27FC236}">
                <a16:creationId xmlns:a16="http://schemas.microsoft.com/office/drawing/2014/main" id="{234B2CD5-5105-803A-298E-A9AF59611537}"/>
              </a:ext>
            </a:extLst>
          </p:cNvPr>
          <p:cNvSpPr>
            <a:spLocks noGrp="1"/>
          </p:cNvSpPr>
          <p:nvPr>
            <p:ph sz="quarter" idx="11" hasCustomPrompt="1"/>
          </p:nvPr>
        </p:nvSpPr>
        <p:spPr>
          <a:xfrm>
            <a:off x="1886252" y="1968694"/>
            <a:ext cx="8640762" cy="2569122"/>
          </a:xfr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lvl1pPr>
              <a:defRPr lang="en-US" sz="5333" i="1" dirty="0" smtClean="0">
                <a:solidFill>
                  <a:srgbClr val="FFFF00"/>
                </a:solidFill>
                <a:latin typeface="+mn-lt"/>
                <a:cs typeface="+mn-cs"/>
              </a:defRPr>
            </a:lvl1pPr>
            <a:lvl2pPr>
              <a:defRPr lang="en-US" sz="3200" dirty="0" smtClean="0">
                <a:solidFill>
                  <a:schemeClr val="lt1"/>
                </a:solidFill>
                <a:latin typeface="Calibri" panose="020F0502020204030204" pitchFamily="34" charset="0"/>
                <a:cs typeface="Calibri" panose="020F0502020204030204" pitchFamily="34" charset="0"/>
              </a:defRPr>
            </a:lvl2pPr>
          </a:lstStyle>
          <a:p>
            <a:pPr marL="0" lvl="0" indent="0" algn="ctr" defTabSz="914400">
              <a:buNone/>
            </a:pPr>
            <a:r>
              <a:rPr lang="en-US" dirty="0"/>
              <a:t>Title</a:t>
            </a:r>
          </a:p>
          <a:p>
            <a:pPr marL="457200" lvl="1" indent="-457200" defTabSz="914400">
              <a:buChar char="•"/>
            </a:pPr>
            <a:r>
              <a:rPr lang="en-US" dirty="0"/>
              <a:t>Subtitles</a:t>
            </a:r>
          </a:p>
        </p:txBody>
      </p:sp>
    </p:spTree>
    <p:extLst>
      <p:ext uri="{BB962C8B-B14F-4D97-AF65-F5344CB8AC3E}">
        <p14:creationId xmlns:p14="http://schemas.microsoft.com/office/powerpoint/2010/main" val="1890516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solidFill>
            <a:srgbClr val="FF00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382308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280772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2023-10-30</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4947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3395"/>
            <a:ext cx="10972800" cy="1143000"/>
          </a:xfrm>
        </p:spPr>
        <p:txBody>
          <a:bodyPr>
            <a:noAutofit/>
          </a:bodyPr>
          <a:lstStyle>
            <a:lvl1pPr>
              <a:defRPr sz="3600" i="0" cap="small" baseline="0">
                <a:latin typeface="Montserrat ExtraBold" panose="000009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2023-10-30</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28920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6" name="Content Placeholder 2">
            <a:extLst>
              <a:ext uri="{FF2B5EF4-FFF2-40B4-BE49-F238E27FC236}">
                <a16:creationId xmlns:a16="http://schemas.microsoft.com/office/drawing/2014/main" id="{A10B555B-6FEE-3414-072A-A982780271F1}"/>
              </a:ext>
            </a:extLst>
          </p:cNvPr>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27193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3" name="Picture 2" descr="Physics GIFs - Get the best GIF on GIPHY">
            <a:extLst>
              <a:ext uri="{FF2B5EF4-FFF2-40B4-BE49-F238E27FC236}">
                <a16:creationId xmlns:a16="http://schemas.microsoft.com/office/drawing/2014/main" id="{B89C6171-46B5-F199-85FC-FC2D79A7EA6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53918" y="4783537"/>
            <a:ext cx="3138082" cy="235356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0D8E52E-D558-FDAC-5580-4B9AC566FE06}"/>
              </a:ext>
            </a:extLst>
          </p:cNvPr>
          <p:cNvSpPr>
            <a:spLocks noGrp="1"/>
          </p:cNvSpPr>
          <p:nvPr>
            <p:ph idx="10"/>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8081276" y="6286500"/>
            <a:ext cx="3781210" cy="571500"/>
          </a:xfrm>
        </p:spPr>
        <p:txBody>
          <a:bodyPr>
            <a:noAutofit/>
          </a:bodyPr>
          <a:lstStyle>
            <a:lvl1pPr marL="0" indent="0">
              <a:buNone/>
              <a:defRPr sz="1800">
                <a:solidFill>
                  <a:srgbClr val="00FFFF"/>
                </a:solidFill>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316864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5" name="Picture 2" descr="Welcome To The Machine | Science illustration, Motion design, Animation  design">
            <a:extLst>
              <a:ext uri="{FF2B5EF4-FFF2-40B4-BE49-F238E27FC236}">
                <a16:creationId xmlns:a16="http://schemas.microsoft.com/office/drawing/2014/main" id="{BB5890F6-2192-92EE-EF41-3A85E82BA23F}"/>
              </a:ext>
            </a:extLst>
          </p:cNvPr>
          <p:cNvPicPr>
            <a:picLocks noChangeAspect="1" noChangeArrowheads="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0975" y="830978"/>
            <a:ext cx="9668924" cy="5617948"/>
          </a:xfrm>
          <a:prstGeom prst="cloud">
            <a:avLst/>
          </a:prstGeom>
          <a:noFill/>
          <a:effectLst>
            <a:softEdge rad="723900"/>
          </a:effectLst>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4141785" y="5619152"/>
            <a:ext cx="3781210"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685391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2">
            <a:extLst>
              <a:ext uri="{BEBA8EAE-BF5A-486C-A8C5-ECC9F3942E4B}">
                <a14:imgProps xmlns:a14="http://schemas.microsoft.com/office/drawing/2010/main">
                  <a14:imgLayer r:embed="rId23">
                    <a14:imgEffect>
                      <a14:brightnessContrast bright="-40000"/>
                    </a14:imgEffect>
                  </a14:imgLayer>
                </a14:imgProps>
              </a:ext>
              <a:ext uri="{28A0092B-C50C-407E-A947-70E740481C1C}">
                <a14:useLocalDpi xmlns:a14="http://schemas.microsoft.com/office/drawing/2010/main" val="0"/>
              </a:ext>
            </a:extLst>
          </a:blip>
          <a:srcRect b="2401"/>
          <a:stretch/>
        </p:blipFill>
        <p:spPr>
          <a:xfrm>
            <a:off x="0" y="0"/>
            <a:ext cx="12192000" cy="6858000"/>
          </a:xfrm>
          <a:prstGeom prst="rect">
            <a:avLst/>
          </a:prstGeom>
        </p:spPr>
      </p:pic>
      <p:sp>
        <p:nvSpPr>
          <p:cNvPr id="2" name="Title Placeholder 1"/>
          <p:cNvSpPr>
            <a:spLocks noGrp="1"/>
          </p:cNvSpPr>
          <p:nvPr>
            <p:ph type="title"/>
          </p:nvPr>
        </p:nvSpPr>
        <p:spPr>
          <a:xfrm>
            <a:off x="545990" y="168603"/>
            <a:ext cx="10972800" cy="571500"/>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609600" y="123444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2960856247"/>
      </p:ext>
    </p:extLst>
  </p:cSld>
  <p:clrMap bg1="lt1" tx1="dk1" bg2="lt2" tx2="dk2" accent1="accent1" accent2="accent2" accent3="accent3" accent4="accent4" accent5="accent5" accent6="accent6" hlink="hlink" folHlink="folHlink"/>
  <p:sldLayoutIdLst>
    <p:sldLayoutId id="2147483669" r:id="rId1"/>
    <p:sldLayoutId id="2147483718" r:id="rId2"/>
    <p:sldLayoutId id="2147483716" r:id="rId3"/>
    <p:sldLayoutId id="2147483717" r:id="rId4"/>
    <p:sldLayoutId id="2147483661" r:id="rId5"/>
    <p:sldLayoutId id="2147483662" r:id="rId6"/>
    <p:sldLayoutId id="2147483663" r:id="rId7"/>
    <p:sldLayoutId id="2147483722" r:id="rId8"/>
    <p:sldLayoutId id="2147483723" r:id="rId9"/>
    <p:sldLayoutId id="2147483726" r:id="rId10"/>
    <p:sldLayoutId id="2147483664" r:id="rId11"/>
    <p:sldLayoutId id="2147483665" r:id="rId12"/>
    <p:sldLayoutId id="2147483666" r:id="rId13"/>
    <p:sldLayoutId id="2147483668" r:id="rId14"/>
    <p:sldLayoutId id="2147483670" r:id="rId15"/>
    <p:sldLayoutId id="2147483671" r:id="rId16"/>
    <p:sldLayoutId id="2147483672" r:id="rId17"/>
    <p:sldLayoutId id="2147483720" r:id="rId18"/>
    <p:sldLayoutId id="2147483721" r:id="rId19"/>
    <p:sldLayoutId id="2147483727" r:id="rId20"/>
  </p:sldLayoutIdLst>
  <p:txStyles>
    <p:titleStyle>
      <a:lvl1pPr algn="ctr" defTabSz="1219170" rtl="0" eaLnBrk="1" latinLnBrk="0" hangingPunct="1">
        <a:spcBef>
          <a:spcPct val="0"/>
        </a:spcBef>
        <a:buNone/>
        <a:defRPr lang="en-CA" sz="3600" b="1" i="0" kern="1200" cap="small" baseline="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1.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jpe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jpe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12" Type="http://schemas.microsoft.com/office/2007/relationships/hdphoto" Target="../media/hdphoto6.wdp"/><Relationship Id="rId2" Type="http://schemas.openxmlformats.org/officeDocument/2006/relationships/image" Target="../media/image8.jpeg"/><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2.png"/><Relationship Id="rId14" Type="http://schemas.microsoft.com/office/2007/relationships/hdphoto" Target="../media/hdphoto7.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92FE6B-E258-AE91-27CB-D63EC71E80CE}"/>
              </a:ext>
            </a:extLst>
          </p:cNvPr>
          <p:cNvSpPr/>
          <p:nvPr/>
        </p:nvSpPr>
        <p:spPr>
          <a:xfrm>
            <a:off x="795130" y="1722748"/>
            <a:ext cx="10525540" cy="475505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r>
              <a:rPr lang="en-US" sz="4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11:</a:t>
            </a:r>
          </a:p>
          <a:p>
            <a:pPr algn="ctr"/>
            <a:endParaRPr lang="en-US" sz="2000" b="1" dirty="0">
              <a:solidFill>
                <a:srgbClr val="FFFF00"/>
              </a:solidFill>
              <a:effectLst>
                <a:outerShdw blurRad="38100" dist="38100" dir="2700000" algn="tl">
                  <a:srgbClr val="000000">
                    <a:alpha val="43137"/>
                  </a:srgbClr>
                </a:outerShdw>
              </a:effectLst>
            </a:endParaRP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Event-driven Programming</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Inner Classes</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Inner Anonymous Classes</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Functional interfaces</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Lambdas</a:t>
            </a:r>
          </a:p>
          <a:p>
            <a:pPr algn="ct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5887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95C48B-5165-86B7-420A-995816E037DC}"/>
              </a:ext>
            </a:extLst>
          </p:cNvPr>
          <p:cNvSpPr>
            <a:spLocks noGrp="1"/>
          </p:cNvSpPr>
          <p:nvPr>
            <p:ph type="body" sz="quarter" idx="10"/>
          </p:nvPr>
        </p:nvSpPr>
        <p:spPr>
          <a:xfrm>
            <a:off x="998008" y="1186812"/>
            <a:ext cx="10195984" cy="4484375"/>
          </a:xfrm>
        </p:spPr>
        <p:txBody>
          <a:bodyPr/>
          <a:lstStyle/>
          <a:p>
            <a:pPr marL="0" indent="0" algn="ctr">
              <a:buNone/>
            </a:pPr>
            <a:r>
              <a:rPr lang="en-US" dirty="0"/>
              <a:t>Quite often they are written in the same class</a:t>
            </a:r>
            <a:endParaRPr lang="en-CA" dirty="0"/>
          </a:p>
        </p:txBody>
      </p:sp>
      <p:sp>
        <p:nvSpPr>
          <p:cNvPr id="3" name="Title 2">
            <a:extLst>
              <a:ext uri="{FF2B5EF4-FFF2-40B4-BE49-F238E27FC236}">
                <a16:creationId xmlns:a16="http://schemas.microsoft.com/office/drawing/2014/main" id="{EEAEE7E0-77C4-11F3-9758-2D3E36E354E7}"/>
              </a:ext>
            </a:extLst>
          </p:cNvPr>
          <p:cNvSpPr>
            <a:spLocks noGrp="1"/>
          </p:cNvSpPr>
          <p:nvPr>
            <p:ph type="title"/>
          </p:nvPr>
        </p:nvSpPr>
        <p:spPr/>
        <p:txBody>
          <a:bodyPr>
            <a:normAutofit/>
          </a:bodyPr>
          <a:lstStyle/>
          <a:p>
            <a:r>
              <a:rPr lang="en-US" dirty="0"/>
              <a:t>Hmmm… Event Source and Event Dispatcher</a:t>
            </a:r>
            <a:endParaRPr lang="en-CA" dirty="0"/>
          </a:p>
        </p:txBody>
      </p:sp>
      <p:pic>
        <p:nvPicPr>
          <p:cNvPr id="4" name="Picture 2" descr="Baker Stock Illustrations – 46,425 Baker Stock Illustrations, Vectors &amp;  Clipart - Dreamstime">
            <a:extLst>
              <a:ext uri="{FF2B5EF4-FFF2-40B4-BE49-F238E27FC236}">
                <a16:creationId xmlns:a16="http://schemas.microsoft.com/office/drawing/2014/main" id="{188B4807-4482-0036-2194-BF2EBA4F5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9033" y="2910513"/>
            <a:ext cx="3547739" cy="23636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3D7300-29BB-DD27-DA44-BCC1CB1E1E2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989" b="89785" l="9871" r="89700">
                        <a14:foregroundMark x1="40343" y1="50806" x2="39485" y2="55108"/>
                        <a14:foregroundMark x1="66524" y1="51075" x2="66094" y2="55914"/>
                        <a14:foregroundMark x1="39914" y1="68817" x2="32618" y2="66398"/>
                        <a14:foregroundMark x1="47210" y1="66935" x2="22318" y2="65860"/>
                        <a14:foregroundMark x1="43348" y1="6989" x2="43348" y2="6989"/>
                      </a14:backgroundRemoval>
                    </a14:imgEffect>
                  </a14:imgLayer>
                </a14:imgProps>
              </a:ext>
            </a:extLst>
          </a:blip>
          <a:stretch>
            <a:fillRect/>
          </a:stretch>
        </p:blipFill>
        <p:spPr>
          <a:xfrm>
            <a:off x="3782028" y="3321104"/>
            <a:ext cx="1963343" cy="3134607"/>
          </a:xfrm>
          <a:prstGeom prst="rect">
            <a:avLst/>
          </a:prstGeom>
        </p:spPr>
      </p:pic>
      <p:pic>
        <p:nvPicPr>
          <p:cNvPr id="7" name="Picture 2" descr="Free Paper Clipart Black And White, Download Free Paper Clipart Black And  White png images, Free ClipArts on Clipart Library">
            <a:extLst>
              <a:ext uri="{FF2B5EF4-FFF2-40B4-BE49-F238E27FC236}">
                <a16:creationId xmlns:a16="http://schemas.microsoft.com/office/drawing/2014/main" id="{7F532EE2-5935-35C8-E366-2A707500A7B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232" b="94643" l="4889" r="89778">
                        <a14:foregroundMark x1="41778" y1="20982" x2="48889" y2="47768"/>
                        <a14:foregroundMark x1="48889" y1="47768" x2="59111" y2="59375"/>
                        <a14:foregroundMark x1="78452" y1="30357" x2="56000" y2="69196"/>
                        <a14:foregroundMark x1="88000" y1="13839" x2="78452" y2="30357"/>
                        <a14:foregroundMark x1="78500" y1="30357" x2="52444" y2="67857"/>
                        <a14:foregroundMark x1="82222" y1="25000" x2="78500" y2="30357"/>
                        <a14:foregroundMark x1="22667" y1="24554" x2="41333" y2="51339"/>
                        <a14:foregroundMark x1="41333" y1="51339" x2="44000" y2="44196"/>
                        <a14:foregroundMark x1="16444" y1="13393" x2="44889" y2="12054"/>
                        <a14:foregroundMark x1="44889" y1="12054" x2="61333" y2="73214"/>
                        <a14:foregroundMark x1="81778" y1="67857" x2="54667" y2="82143"/>
                        <a14:foregroundMark x1="54667" y1="82143" x2="28444" y2="69196"/>
                        <a14:foregroundMark x1="28444" y1="69196" x2="16444" y2="43304"/>
                        <a14:foregroundMark x1="16444" y1="43304" x2="16000" y2="42857"/>
                        <a14:foregroundMark x1="4889" y1="15179" x2="22222" y2="91964"/>
                        <a14:foregroundMark x1="20000" y1="78125" x2="38222" y2="95089"/>
                        <a14:foregroundMark x1="38222" y1="95089" x2="59111" y2="86161"/>
                        <a14:foregroundMark x1="70939" y1="28164" x2="70932" y2="28143"/>
                        <a14:foregroundMark x1="71069" y1="28571" x2="71100" y2="28667"/>
                        <a14:foregroundMark x1="71639" y1="30357" x2="71069" y2="28571"/>
                        <a14:foregroundMark x1="81333" y1="60714" x2="71639" y2="30357"/>
                        <a14:foregroundMark x1="63823" y1="12054" x2="49504" y2="4064"/>
                        <a14:foregroundMark x1="64509" y1="12437" x2="63823" y2="12054"/>
                        <a14:foregroundMark x1="52889" y1="17857" x2="63111" y2="51339"/>
                        <a14:foregroundMark x1="43556" y1="66518" x2="47556" y2="58929"/>
                        <a14:backgroundMark x1="43556" y1="2232" x2="43556" y2="2232"/>
                        <a14:backgroundMark x1="43556" y1="2232" x2="51111" y2="1339"/>
                        <a14:backgroundMark x1="42667" y1="3125" x2="37778" y2="3571"/>
                        <a14:backgroundMark x1="65333" y1="12054" x2="72889" y2="27232"/>
                        <a14:backgroundMark x1="71111" y1="28571" x2="71111" y2="28571"/>
                        <a14:backgroundMark x1="71111" y1="30357" x2="71111" y2="30357"/>
                        <a14:backgroundMark x1="63556" y1="12054" x2="63556" y2="12054"/>
                        <a14:backgroundMark x1="41778" y1="2679" x2="41778" y2="2679"/>
                        <a14:backgroundMark x1="43556" y1="2679" x2="34667" y2="3571"/>
                        <a14:backgroundMark x1="71111" y1="30804" x2="72889" y2="19196"/>
                        <a14:backgroundMark x1="72000" y1="31250" x2="73778" y2="19643"/>
                      </a14:backgroundRemoval>
                    </a14:imgEffect>
                  </a14:imgLayer>
                </a14:imgProps>
              </a:ext>
              <a:ext uri="{28A0092B-C50C-407E-A947-70E740481C1C}">
                <a14:useLocalDpi xmlns:a14="http://schemas.microsoft.com/office/drawing/2010/main" val="0"/>
              </a:ext>
            </a:extLst>
          </a:blip>
          <a:srcRect/>
          <a:stretch>
            <a:fillRect/>
          </a:stretch>
        </p:blipFill>
        <p:spPr bwMode="auto">
          <a:xfrm>
            <a:off x="4609033" y="4282738"/>
            <a:ext cx="1304792" cy="129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57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95C48B-5165-86B7-420A-995816E037DC}"/>
              </a:ext>
            </a:extLst>
          </p:cNvPr>
          <p:cNvSpPr>
            <a:spLocks noGrp="1"/>
          </p:cNvSpPr>
          <p:nvPr>
            <p:ph type="body" sz="quarter" idx="10"/>
          </p:nvPr>
        </p:nvSpPr>
        <p:spPr>
          <a:xfrm>
            <a:off x="918877" y="1027497"/>
            <a:ext cx="10195984" cy="4803006"/>
          </a:xfrm>
        </p:spPr>
        <p:txBody>
          <a:bodyPr>
            <a:normAutofit fontScale="85000" lnSpcReduction="20000"/>
          </a:bodyPr>
          <a:lstStyle/>
          <a:p>
            <a:r>
              <a:rPr lang="en-US" dirty="0"/>
              <a:t>Kind of two sides of a coin.</a:t>
            </a:r>
          </a:p>
          <a:p>
            <a:r>
              <a:rPr lang="en-US" dirty="0"/>
              <a:t>The object itself is the listener, but the method is the handler.</a:t>
            </a:r>
          </a:p>
          <a:p>
            <a:r>
              <a:rPr lang="en-US" dirty="0"/>
              <a:t>More recently, we tend to just say that we register the event handler. </a:t>
            </a:r>
          </a:p>
          <a:p>
            <a:r>
              <a:rPr lang="en-US" dirty="0"/>
              <a:t>Event listener terminology has fallen out of </a:t>
            </a:r>
            <a:r>
              <a:rPr lang="en-US" dirty="0" err="1"/>
              <a:t>favour</a:t>
            </a:r>
            <a:r>
              <a:rPr lang="en-US" dirty="0"/>
              <a:t>.</a:t>
            </a:r>
          </a:p>
          <a:p>
            <a:r>
              <a:rPr lang="en-US" dirty="0"/>
              <a:t>However, it still pops up in the occasional interview question</a:t>
            </a:r>
            <a:endParaRPr lang="en-CA" dirty="0"/>
          </a:p>
        </p:txBody>
      </p:sp>
      <p:sp>
        <p:nvSpPr>
          <p:cNvPr id="3" name="Title 2">
            <a:extLst>
              <a:ext uri="{FF2B5EF4-FFF2-40B4-BE49-F238E27FC236}">
                <a16:creationId xmlns:a16="http://schemas.microsoft.com/office/drawing/2014/main" id="{EEAEE7E0-77C4-11F3-9758-2D3E36E354E7}"/>
              </a:ext>
            </a:extLst>
          </p:cNvPr>
          <p:cNvSpPr>
            <a:spLocks noGrp="1"/>
          </p:cNvSpPr>
          <p:nvPr>
            <p:ph type="title"/>
          </p:nvPr>
        </p:nvSpPr>
        <p:spPr/>
        <p:txBody>
          <a:bodyPr>
            <a:normAutofit/>
          </a:bodyPr>
          <a:lstStyle/>
          <a:p>
            <a:r>
              <a:rPr lang="en-US" dirty="0"/>
              <a:t>Hmmm… Event Listener and Event Handler</a:t>
            </a:r>
            <a:endParaRPr lang="en-CA" dirty="0"/>
          </a:p>
        </p:txBody>
      </p:sp>
    </p:spTree>
    <p:extLst>
      <p:ext uri="{BB962C8B-B14F-4D97-AF65-F5344CB8AC3E}">
        <p14:creationId xmlns:p14="http://schemas.microsoft.com/office/powerpoint/2010/main" val="4110236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4E3AD7-9282-A091-D513-BDF094A834B7}"/>
              </a:ext>
            </a:extLst>
          </p:cNvPr>
          <p:cNvSpPr>
            <a:spLocks noGrp="1"/>
          </p:cNvSpPr>
          <p:nvPr>
            <p:ph type="title"/>
          </p:nvPr>
        </p:nvSpPr>
        <p:spPr/>
        <p:txBody>
          <a:bodyPr/>
          <a:lstStyle/>
          <a:p>
            <a:r>
              <a:rPr lang="en-US" dirty="0" err="1"/>
              <a:t>javatopia.Start</a:t>
            </a:r>
            <a:r>
              <a:rPr lang="en-US" dirty="0"/>
              <a:t> – see </a:t>
            </a:r>
            <a:r>
              <a:rPr lang="en-US" dirty="0" err="1"/>
              <a:t>yourturn</a:t>
            </a:r>
            <a:r>
              <a:rPr lang="en-US" dirty="0"/>
              <a:t> comment (Jerry the mouse)</a:t>
            </a:r>
            <a:endParaRPr lang="en-CA" dirty="0"/>
          </a:p>
        </p:txBody>
      </p:sp>
    </p:spTree>
    <p:extLst>
      <p:ext uri="{BB962C8B-B14F-4D97-AF65-F5344CB8AC3E}">
        <p14:creationId xmlns:p14="http://schemas.microsoft.com/office/powerpoint/2010/main" val="844153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37E648F-E71D-0178-A57A-A630D1CF79B8}"/>
              </a:ext>
            </a:extLst>
          </p:cNvPr>
          <p:cNvSpPr>
            <a:spLocks noGrp="1"/>
          </p:cNvSpPr>
          <p:nvPr>
            <p:ph type="body" sz="quarter" idx="10"/>
          </p:nvPr>
        </p:nvSpPr>
        <p:spPr/>
        <p:txBody>
          <a:bodyPr>
            <a:normAutofit fontScale="85000" lnSpcReduction="20000"/>
          </a:bodyPr>
          <a:lstStyle/>
          <a:p>
            <a:pPr>
              <a:buClr>
                <a:srgbClr val="43FC24"/>
              </a:buClr>
              <a:buFont typeface="Wingdings" panose="05000000000000000000" pitchFamily="2" charset="2"/>
              <a:buChar char="ü"/>
            </a:pPr>
            <a:r>
              <a:rPr lang="en-US" dirty="0"/>
              <a:t>Do you notice that Event-Driven programming doesn’t work without polymorphism?  Without that polymorphic interface, </a:t>
            </a:r>
            <a:r>
              <a:rPr lang="en-US" dirty="0" err="1"/>
              <a:t>BreadEventListener</a:t>
            </a:r>
            <a:r>
              <a:rPr lang="en-US" dirty="0"/>
              <a:t> would have to be a concrete class so only </a:t>
            </a:r>
            <a:r>
              <a:rPr lang="en-US" dirty="0" err="1"/>
              <a:t>BreadEventListener</a:t>
            </a:r>
            <a:r>
              <a:rPr lang="en-US" dirty="0"/>
              <a:t> objects could listen for events</a:t>
            </a:r>
          </a:p>
          <a:p>
            <a:pPr>
              <a:buClr>
                <a:srgbClr val="43FC24"/>
              </a:buClr>
              <a:buFont typeface="Wingdings" panose="05000000000000000000" pitchFamily="2" charset="2"/>
              <a:buChar char="ü"/>
            </a:pPr>
            <a:r>
              <a:rPr lang="en-US" dirty="0"/>
              <a:t>Because of polymorphism, any class that implements </a:t>
            </a:r>
            <a:r>
              <a:rPr lang="en-US" dirty="0" err="1"/>
              <a:t>BreadEventListener</a:t>
            </a:r>
            <a:r>
              <a:rPr lang="en-US" dirty="0"/>
              <a:t> can be registered as an event listener and react to bread Events</a:t>
            </a:r>
          </a:p>
          <a:p>
            <a:pPr>
              <a:buClr>
                <a:srgbClr val="43FC24"/>
              </a:buClr>
              <a:buFont typeface="Wingdings" panose="05000000000000000000" pitchFamily="2" charset="2"/>
              <a:buChar char="ü"/>
            </a:pPr>
            <a:r>
              <a:rPr lang="en-US" dirty="0"/>
              <a:t>Without a polymorphic interface, we couldn’t have added the Mouse class to be a listener</a:t>
            </a:r>
          </a:p>
          <a:p>
            <a:pPr>
              <a:buClr>
                <a:srgbClr val="43FC24"/>
              </a:buClr>
              <a:buFont typeface="Wingdings" panose="05000000000000000000" pitchFamily="2" charset="2"/>
              <a:buChar char="ü"/>
            </a:pPr>
            <a:r>
              <a:rPr lang="en-US" dirty="0"/>
              <a:t>Polymorphism is super powerful!!!  </a:t>
            </a:r>
            <a:endParaRPr lang="en-CA" dirty="0"/>
          </a:p>
        </p:txBody>
      </p:sp>
      <p:sp>
        <p:nvSpPr>
          <p:cNvPr id="4" name="Title 3">
            <a:extLst>
              <a:ext uri="{FF2B5EF4-FFF2-40B4-BE49-F238E27FC236}">
                <a16:creationId xmlns:a16="http://schemas.microsoft.com/office/drawing/2014/main" id="{9B6A0870-D360-A305-753B-01CBBA2AC16D}"/>
              </a:ext>
            </a:extLst>
          </p:cNvPr>
          <p:cNvSpPr>
            <a:spLocks noGrp="1"/>
          </p:cNvSpPr>
          <p:nvPr>
            <p:ph type="title"/>
          </p:nvPr>
        </p:nvSpPr>
        <p:spPr/>
        <p:txBody>
          <a:bodyPr/>
          <a:lstStyle/>
          <a:p>
            <a:r>
              <a:rPr lang="en-US" dirty="0"/>
              <a:t>By the way…</a:t>
            </a:r>
            <a:endParaRPr lang="en-CA" dirty="0"/>
          </a:p>
        </p:txBody>
      </p:sp>
    </p:spTree>
    <p:extLst>
      <p:ext uri="{BB962C8B-B14F-4D97-AF65-F5344CB8AC3E}">
        <p14:creationId xmlns:p14="http://schemas.microsoft.com/office/powerpoint/2010/main" val="389397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E81CF4-2FB8-51D6-005A-7E5E5FE2FEB5}"/>
              </a:ext>
            </a:extLst>
          </p:cNvPr>
          <p:cNvSpPr>
            <a:spLocks noGrp="1"/>
          </p:cNvSpPr>
          <p:nvPr>
            <p:ph type="body" sz="quarter" idx="10"/>
          </p:nvPr>
        </p:nvSpPr>
        <p:spPr/>
        <p:txBody>
          <a:bodyPr>
            <a:normAutofit fontScale="77500" lnSpcReduction="20000"/>
          </a:bodyPr>
          <a:lstStyle/>
          <a:p>
            <a:r>
              <a:rPr lang="en-US" dirty="0">
                <a:effectLst>
                  <a:glow rad="101600">
                    <a:srgbClr val="FF00FF">
                      <a:alpha val="60000"/>
                    </a:srgbClr>
                  </a:glow>
                  <a:outerShdw blurRad="38100" dist="38100" dir="2700000" algn="tl">
                    <a:srgbClr val="000000">
                      <a:alpha val="43137"/>
                    </a:srgbClr>
                  </a:outerShdw>
                </a:effectLst>
              </a:rPr>
              <a:t>Imagine how we would handle events in a GUI application if we didn’t use event handling.</a:t>
            </a:r>
          </a:p>
          <a:p>
            <a:r>
              <a:rPr lang="en-US" dirty="0">
                <a:effectLst>
                  <a:glow rad="101600">
                    <a:srgbClr val="00FFFF">
                      <a:alpha val="60000"/>
                    </a:srgbClr>
                  </a:glow>
                  <a:outerShdw blurRad="38100" dist="38100" dir="2700000" algn="tl">
                    <a:srgbClr val="000000">
                      <a:alpha val="43137"/>
                    </a:srgbClr>
                  </a:outerShdw>
                </a:effectLst>
              </a:rPr>
              <a:t>We would have to write a huge loop that would have to check every possible thing that could happen, in every iteration of the loop:</a:t>
            </a:r>
          </a:p>
          <a:p>
            <a:pPr lvl="1"/>
            <a:r>
              <a:rPr lang="en-US" dirty="0"/>
              <a:t>Did the user type a ‘p’</a:t>
            </a:r>
          </a:p>
          <a:p>
            <a:pPr lvl="1"/>
            <a:r>
              <a:rPr lang="en-US" dirty="0"/>
              <a:t>Did the user type a ‘(‘</a:t>
            </a:r>
          </a:p>
          <a:p>
            <a:pPr lvl="1"/>
            <a:r>
              <a:rPr lang="en-US" dirty="0"/>
              <a:t>Did the user move the mouse?</a:t>
            </a:r>
          </a:p>
          <a:p>
            <a:pPr lvl="1"/>
            <a:r>
              <a:rPr lang="en-US" dirty="0"/>
              <a:t>Did the user click the mouse?</a:t>
            </a:r>
          </a:p>
          <a:p>
            <a:pPr lvl="1"/>
            <a:r>
              <a:rPr lang="en-US" dirty="0"/>
              <a:t>Did the user select this menu item?</a:t>
            </a:r>
          </a:p>
          <a:p>
            <a:pPr lvl="1"/>
            <a:r>
              <a:rPr lang="en-US" dirty="0"/>
              <a:t>Did the user select that menu item?</a:t>
            </a:r>
          </a:p>
          <a:p>
            <a:pPr lvl="1"/>
            <a:r>
              <a:rPr lang="en-US" dirty="0"/>
              <a:t>Etc.</a:t>
            </a:r>
            <a:endParaRPr lang="en-CA" dirty="0"/>
          </a:p>
        </p:txBody>
      </p:sp>
      <p:sp>
        <p:nvSpPr>
          <p:cNvPr id="3" name="Title 2">
            <a:extLst>
              <a:ext uri="{FF2B5EF4-FFF2-40B4-BE49-F238E27FC236}">
                <a16:creationId xmlns:a16="http://schemas.microsoft.com/office/drawing/2014/main" id="{25645C87-8502-9C00-8B89-974D9C4C1B79}"/>
              </a:ext>
            </a:extLst>
          </p:cNvPr>
          <p:cNvSpPr>
            <a:spLocks noGrp="1"/>
          </p:cNvSpPr>
          <p:nvPr>
            <p:ph type="title"/>
          </p:nvPr>
        </p:nvSpPr>
        <p:spPr/>
        <p:txBody>
          <a:bodyPr/>
          <a:lstStyle/>
          <a:p>
            <a:r>
              <a:rPr lang="en-US" dirty="0"/>
              <a:t>Gui’s use event-driven programming</a:t>
            </a:r>
            <a:endParaRPr lang="en-CA" dirty="0"/>
          </a:p>
        </p:txBody>
      </p:sp>
    </p:spTree>
    <p:extLst>
      <p:ext uri="{BB962C8B-B14F-4D97-AF65-F5344CB8AC3E}">
        <p14:creationId xmlns:p14="http://schemas.microsoft.com/office/powerpoint/2010/main" val="126081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3A8CF4-9B2D-9AF8-9A45-C3B2A25715BF}"/>
              </a:ext>
            </a:extLst>
          </p:cNvPr>
          <p:cNvSpPr>
            <a:spLocks noGrp="1"/>
          </p:cNvSpPr>
          <p:nvPr>
            <p:ph type="body" sz="quarter" idx="10"/>
          </p:nvPr>
        </p:nvSpPr>
        <p:spPr/>
        <p:txBody>
          <a:bodyPr/>
          <a:lstStyle/>
          <a:p>
            <a:r>
              <a:rPr lang="en-US" dirty="0"/>
              <a:t>Any code that is interested in any particular event can just add itself as a listener for the event and we can rest happily, knowing that the code will fire when that event happens!</a:t>
            </a:r>
            <a:endParaRPr lang="en-CA" dirty="0"/>
          </a:p>
        </p:txBody>
      </p:sp>
      <p:sp>
        <p:nvSpPr>
          <p:cNvPr id="3" name="Title 2">
            <a:extLst>
              <a:ext uri="{FF2B5EF4-FFF2-40B4-BE49-F238E27FC236}">
                <a16:creationId xmlns:a16="http://schemas.microsoft.com/office/drawing/2014/main" id="{4A288975-F675-E138-C71F-533644A6CEC3}"/>
              </a:ext>
            </a:extLst>
          </p:cNvPr>
          <p:cNvSpPr>
            <a:spLocks noGrp="1"/>
          </p:cNvSpPr>
          <p:nvPr>
            <p:ph type="title"/>
          </p:nvPr>
        </p:nvSpPr>
        <p:spPr/>
        <p:txBody>
          <a:bodyPr/>
          <a:lstStyle/>
          <a:p>
            <a:r>
              <a:rPr lang="en-US" dirty="0"/>
              <a:t>With event-driven programming…</a:t>
            </a:r>
            <a:endParaRPr lang="en-CA" dirty="0"/>
          </a:p>
        </p:txBody>
      </p:sp>
    </p:spTree>
    <p:extLst>
      <p:ext uri="{BB962C8B-B14F-4D97-AF65-F5344CB8AC3E}">
        <p14:creationId xmlns:p14="http://schemas.microsoft.com/office/powerpoint/2010/main" val="2414397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77871-CEC5-1AE4-1158-73FF87E8B977}"/>
              </a:ext>
            </a:extLst>
          </p:cNvPr>
          <p:cNvSpPr>
            <a:spLocks noGrp="1"/>
          </p:cNvSpPr>
          <p:nvPr>
            <p:ph type="title"/>
          </p:nvPr>
        </p:nvSpPr>
        <p:spPr/>
        <p:txBody>
          <a:bodyPr/>
          <a:lstStyle/>
          <a:p>
            <a:r>
              <a:rPr lang="en-US" dirty="0"/>
              <a:t>GUI</a:t>
            </a:r>
            <a:endParaRPr lang="en-CA" dirty="0"/>
          </a:p>
        </p:txBody>
      </p:sp>
      <p:sp>
        <p:nvSpPr>
          <p:cNvPr id="5" name="Text Placeholder 4">
            <a:extLst>
              <a:ext uri="{FF2B5EF4-FFF2-40B4-BE49-F238E27FC236}">
                <a16:creationId xmlns:a16="http://schemas.microsoft.com/office/drawing/2014/main" id="{CC98A275-2038-9CA4-CFC8-92DEE10FF4AB}"/>
              </a:ext>
            </a:extLst>
          </p:cNvPr>
          <p:cNvSpPr>
            <a:spLocks noGrp="1"/>
          </p:cNvSpPr>
          <p:nvPr>
            <p:ph type="body" sz="quarter" idx="11"/>
          </p:nvPr>
        </p:nvSpPr>
        <p:spPr/>
        <p:txBody>
          <a:bodyPr/>
          <a:lstStyle/>
          <a:p>
            <a:r>
              <a:rPr lang="en-US" dirty="0"/>
              <a:t>Week-11:gui.Start</a:t>
            </a:r>
            <a:endParaRPr lang="en-CA" dirty="0"/>
          </a:p>
        </p:txBody>
      </p:sp>
    </p:spTree>
    <p:extLst>
      <p:ext uri="{BB962C8B-B14F-4D97-AF65-F5344CB8AC3E}">
        <p14:creationId xmlns:p14="http://schemas.microsoft.com/office/powerpoint/2010/main" val="815364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E07EC2-715B-4FB4-F0E1-6B83F850D045}"/>
              </a:ext>
            </a:extLst>
          </p:cNvPr>
          <p:cNvSpPr>
            <a:spLocks noGrp="1"/>
          </p:cNvSpPr>
          <p:nvPr>
            <p:ph type="title"/>
          </p:nvPr>
        </p:nvSpPr>
        <p:spPr/>
        <p:txBody>
          <a:bodyPr/>
          <a:lstStyle/>
          <a:p>
            <a:r>
              <a:rPr lang="en-US" dirty="0" err="1"/>
              <a:t>Yourturn</a:t>
            </a:r>
            <a:r>
              <a:rPr lang="en-US" dirty="0"/>
              <a:t> 1a</a:t>
            </a:r>
            <a:endParaRPr lang="en-CA" dirty="0"/>
          </a:p>
        </p:txBody>
      </p:sp>
    </p:spTree>
    <p:extLst>
      <p:ext uri="{BB962C8B-B14F-4D97-AF65-F5344CB8AC3E}">
        <p14:creationId xmlns:p14="http://schemas.microsoft.com/office/powerpoint/2010/main" val="1969223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CA606C-0757-08FF-8BC5-117A209F2126}"/>
              </a:ext>
            </a:extLst>
          </p:cNvPr>
          <p:cNvSpPr>
            <a:spLocks noGrp="1"/>
          </p:cNvSpPr>
          <p:nvPr>
            <p:ph type="body" sz="quarter" idx="10"/>
          </p:nvPr>
        </p:nvSpPr>
        <p:spPr>
          <a:xfrm>
            <a:off x="998008" y="1579418"/>
            <a:ext cx="10195984" cy="5003264"/>
          </a:xfrm>
        </p:spPr>
        <p:txBody>
          <a:bodyPr/>
          <a:lstStyle/>
          <a:p>
            <a:pPr marL="0" indent="0" algn="ctr">
              <a:buNone/>
            </a:pPr>
            <a:r>
              <a:rPr lang="en-US" dirty="0"/>
              <a:t>Lambdas are a way to make our anonymous classes even smaller</a:t>
            </a:r>
            <a:endParaRPr lang="en-CA" dirty="0"/>
          </a:p>
        </p:txBody>
      </p:sp>
      <p:sp>
        <p:nvSpPr>
          <p:cNvPr id="4" name="Title 3">
            <a:extLst>
              <a:ext uri="{FF2B5EF4-FFF2-40B4-BE49-F238E27FC236}">
                <a16:creationId xmlns:a16="http://schemas.microsoft.com/office/drawing/2014/main" id="{E40C9C3C-C9D2-DD8C-366D-5099FC61AB9C}"/>
              </a:ext>
            </a:extLst>
          </p:cNvPr>
          <p:cNvSpPr>
            <a:spLocks noGrp="1"/>
          </p:cNvSpPr>
          <p:nvPr>
            <p:ph type="title"/>
          </p:nvPr>
        </p:nvSpPr>
        <p:spPr/>
        <p:txBody>
          <a:bodyPr>
            <a:normAutofit/>
          </a:bodyPr>
          <a:lstStyle/>
          <a:p>
            <a:r>
              <a:rPr lang="en-US"/>
              <a:t>Lambdas</a:t>
            </a:r>
            <a:endParaRPr lang="en-CA"/>
          </a:p>
        </p:txBody>
      </p:sp>
    </p:spTree>
    <p:extLst>
      <p:ext uri="{BB962C8B-B14F-4D97-AF65-F5344CB8AC3E}">
        <p14:creationId xmlns:p14="http://schemas.microsoft.com/office/powerpoint/2010/main" val="3783463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7A59EE4-61AB-F201-3DCC-E5C83BB1BEF3}"/>
              </a:ext>
            </a:extLst>
          </p:cNvPr>
          <p:cNvSpPr>
            <a:spLocks noGrp="1"/>
          </p:cNvSpPr>
          <p:nvPr>
            <p:ph type="body" sz="quarter" idx="10"/>
          </p:nvPr>
        </p:nvSpPr>
        <p:spPr/>
        <p:txBody>
          <a:bodyPr/>
          <a:lstStyle/>
          <a:p>
            <a:pPr marL="0" indent="0">
              <a:buNone/>
            </a:pPr>
            <a:r>
              <a:rPr lang="en-US" dirty="0"/>
              <a:t>Lambdas work with ‘Functional Interfaces’</a:t>
            </a:r>
            <a:endParaRPr lang="en-CA" dirty="0"/>
          </a:p>
        </p:txBody>
      </p:sp>
      <p:sp>
        <p:nvSpPr>
          <p:cNvPr id="4" name="Title 3">
            <a:extLst>
              <a:ext uri="{FF2B5EF4-FFF2-40B4-BE49-F238E27FC236}">
                <a16:creationId xmlns:a16="http://schemas.microsoft.com/office/drawing/2014/main" id="{6B1C5246-87F9-E5AE-2C64-9B129949F1E4}"/>
              </a:ext>
            </a:extLst>
          </p:cNvPr>
          <p:cNvSpPr>
            <a:spLocks noGrp="1"/>
          </p:cNvSpPr>
          <p:nvPr>
            <p:ph type="title"/>
          </p:nvPr>
        </p:nvSpPr>
        <p:spPr>
          <a:xfrm>
            <a:off x="522377" y="22343"/>
            <a:ext cx="10972800" cy="1143000"/>
          </a:xfrm>
        </p:spPr>
        <p:txBody>
          <a:bodyPr>
            <a:normAutofit fontScale="90000"/>
          </a:bodyPr>
          <a:lstStyle/>
          <a:p>
            <a:r>
              <a:rPr lang="en-US" dirty="0"/>
              <a:t>Before we talk about lambdas, we have to know what a functional interface is</a:t>
            </a:r>
            <a:endParaRPr lang="en-CA" dirty="0"/>
          </a:p>
        </p:txBody>
      </p:sp>
      <p:pic>
        <p:nvPicPr>
          <p:cNvPr id="7" name="Picture 6">
            <a:extLst>
              <a:ext uri="{FF2B5EF4-FFF2-40B4-BE49-F238E27FC236}">
                <a16:creationId xmlns:a16="http://schemas.microsoft.com/office/drawing/2014/main" id="{A4919903-AA6E-D038-89C1-2B79CFB3027B}"/>
              </a:ext>
            </a:extLst>
          </p:cNvPr>
          <p:cNvPicPr>
            <a:picLocks noChangeAspect="1"/>
          </p:cNvPicPr>
          <p:nvPr/>
        </p:nvPicPr>
        <p:blipFill>
          <a:blip r:embed="rId3"/>
          <a:stretch>
            <a:fillRect/>
          </a:stretch>
        </p:blipFill>
        <p:spPr>
          <a:xfrm>
            <a:off x="3848793" y="2182781"/>
            <a:ext cx="4161905" cy="1790476"/>
          </a:xfrm>
          <a:prstGeom prst="rect">
            <a:avLst/>
          </a:prstGeom>
        </p:spPr>
      </p:pic>
      <p:sp>
        <p:nvSpPr>
          <p:cNvPr id="8" name="TextBox 7">
            <a:extLst>
              <a:ext uri="{FF2B5EF4-FFF2-40B4-BE49-F238E27FC236}">
                <a16:creationId xmlns:a16="http://schemas.microsoft.com/office/drawing/2014/main" id="{8D3EE163-9BA2-2BEA-A528-5D42DB3C30B2}"/>
              </a:ext>
            </a:extLst>
          </p:cNvPr>
          <p:cNvSpPr txBox="1"/>
          <p:nvPr/>
        </p:nvSpPr>
        <p:spPr>
          <a:xfrm>
            <a:off x="1293091" y="4553527"/>
            <a:ext cx="9900901" cy="1200329"/>
          </a:xfrm>
          <a:prstGeom prst="rect">
            <a:avLst/>
          </a:prstGeom>
          <a:noFill/>
          <a:effectLst>
            <a:glow rad="101600">
              <a:srgbClr val="FF00FF">
                <a:alpha val="60000"/>
              </a:srgbClr>
            </a:glow>
          </a:effectLst>
        </p:spPr>
        <p:txBody>
          <a:bodyPr wrap="square" rtlCol="0">
            <a:spAutoFit/>
          </a:bodyPr>
          <a:lstStyle/>
          <a:p>
            <a:pPr marL="285750" indent="-285750" algn="l">
              <a:buFont typeface="Arial" panose="020B0604020202020204" pitchFamily="34" charset="0"/>
              <a:buChar char="•"/>
            </a:pPr>
            <a:r>
              <a:rPr lang="en-US" sz="2400" b="1" dirty="0">
                <a:solidFill>
                  <a:schemeClr val="bg1"/>
                </a:solidFill>
                <a:effectLst>
                  <a:glow rad="101600">
                    <a:srgbClr val="FF00FF">
                      <a:alpha val="60000"/>
                    </a:srgbClr>
                  </a:glow>
                </a:effectLst>
              </a:rPr>
              <a:t>A Functional interface is just a fancy way of saying an interface with only one abstract method. </a:t>
            </a:r>
          </a:p>
          <a:p>
            <a:pPr marL="285750" indent="-285750" algn="l">
              <a:buFont typeface="Arial" panose="020B0604020202020204" pitchFamily="34" charset="0"/>
              <a:buChar char="•"/>
            </a:pPr>
            <a:r>
              <a:rPr lang="en-US" sz="2400" b="1" dirty="0">
                <a:solidFill>
                  <a:schemeClr val="bg1"/>
                </a:solidFill>
                <a:effectLst>
                  <a:glow rad="101600">
                    <a:srgbClr val="FF00FF">
                      <a:alpha val="60000"/>
                    </a:srgbClr>
                  </a:glow>
                </a:effectLst>
              </a:rPr>
              <a:t>That’s it.  Nothing scary!  Just an interface with only one abstract method.</a:t>
            </a:r>
            <a:endParaRPr lang="en-CA" sz="2400" b="1" dirty="0" err="1">
              <a:solidFill>
                <a:schemeClr val="bg1"/>
              </a:solidFill>
              <a:effectLst>
                <a:glow rad="101600">
                  <a:srgbClr val="FF00FF">
                    <a:alpha val="60000"/>
                  </a:srgbClr>
                </a:glow>
              </a:effectLst>
            </a:endParaRPr>
          </a:p>
        </p:txBody>
      </p:sp>
      <p:cxnSp>
        <p:nvCxnSpPr>
          <p:cNvPr id="9" name="Straight Arrow Connector 8">
            <a:extLst>
              <a:ext uri="{FF2B5EF4-FFF2-40B4-BE49-F238E27FC236}">
                <a16:creationId xmlns:a16="http://schemas.microsoft.com/office/drawing/2014/main" id="{1BE88B38-7B91-7DBF-AA8F-9D542515477C}"/>
              </a:ext>
            </a:extLst>
          </p:cNvPr>
          <p:cNvCxnSpPr>
            <a:cxnSpLocks/>
          </p:cNvCxnSpPr>
          <p:nvPr/>
        </p:nvCxnSpPr>
        <p:spPr>
          <a:xfrm>
            <a:off x="2855966" y="2559102"/>
            <a:ext cx="1382183" cy="257989"/>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9CD9EE1-F242-0948-11FD-FAACC58440F1}"/>
              </a:ext>
            </a:extLst>
          </p:cNvPr>
          <p:cNvSpPr txBox="1"/>
          <p:nvPr/>
        </p:nvSpPr>
        <p:spPr>
          <a:xfrm>
            <a:off x="1060090" y="2304473"/>
            <a:ext cx="1795876" cy="461665"/>
          </a:xfrm>
          <a:prstGeom prst="rect">
            <a:avLst/>
          </a:prstGeom>
          <a:noFill/>
        </p:spPr>
        <p:txBody>
          <a:bodyPr wrap="square" rtlCol="0">
            <a:spAutoFit/>
          </a:bodyPr>
          <a:lstStyle/>
          <a:p>
            <a:pPr algn="l"/>
            <a:r>
              <a:rPr lang="en-US" sz="2400" b="1" dirty="0">
                <a:solidFill>
                  <a:schemeClr val="bg1"/>
                </a:solidFill>
              </a:rPr>
              <a:t>A good idea!</a:t>
            </a:r>
            <a:endParaRPr lang="en-CA" sz="2400" b="1" dirty="0" err="1">
              <a:solidFill>
                <a:schemeClr val="bg1"/>
              </a:solidFill>
            </a:endParaRPr>
          </a:p>
        </p:txBody>
      </p:sp>
    </p:spTree>
    <p:extLst>
      <p:ext uri="{BB962C8B-B14F-4D97-AF65-F5344CB8AC3E}">
        <p14:creationId xmlns:p14="http://schemas.microsoft.com/office/powerpoint/2010/main" val="582643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950F39-4C6A-5122-D867-328518527ACB}"/>
              </a:ext>
            </a:extLst>
          </p:cNvPr>
          <p:cNvSpPr>
            <a:spLocks noGrp="1"/>
          </p:cNvSpPr>
          <p:nvPr>
            <p:ph type="body" sz="quarter" idx="10"/>
          </p:nvPr>
        </p:nvSpPr>
        <p:spPr>
          <a:xfrm>
            <a:off x="851343" y="948722"/>
            <a:ext cx="10331052" cy="5601820"/>
          </a:xfrm>
        </p:spPr>
        <p:txBody>
          <a:bodyPr>
            <a:normAutofit fontScale="70000" lnSpcReduction="20000"/>
          </a:bodyPr>
          <a:lstStyle/>
          <a:p>
            <a:r>
              <a:rPr lang="en-US" dirty="0"/>
              <a:t>So far, all of our programs run in a single thread.  This means that there is a single thread of execution of our code.</a:t>
            </a:r>
          </a:p>
          <a:p>
            <a:r>
              <a:rPr lang="en-US" dirty="0"/>
              <a:t>Java can do multithreading.  </a:t>
            </a:r>
          </a:p>
          <a:p>
            <a:r>
              <a:rPr lang="en-US" dirty="0">
                <a:solidFill>
                  <a:srgbClr val="FF00FF"/>
                </a:solidFill>
                <a:effectLst>
                  <a:glow rad="101600">
                    <a:schemeClr val="tx1">
                      <a:alpha val="60000"/>
                    </a:schemeClr>
                  </a:glow>
                  <a:outerShdw blurRad="38100" dist="38100" dir="2700000" algn="tl">
                    <a:srgbClr val="000000">
                      <a:alpha val="43137"/>
                    </a:srgbClr>
                  </a:outerShdw>
                </a:effectLst>
              </a:rPr>
              <a:t>Let’s say we want to have our car washed and our lunch made.  </a:t>
            </a:r>
          </a:p>
          <a:p>
            <a:pPr lvl="1"/>
            <a:r>
              <a:rPr lang="en-US" dirty="0">
                <a:solidFill>
                  <a:srgbClr val="00FFFF"/>
                </a:solidFill>
                <a:effectLst>
                  <a:glow rad="101600">
                    <a:schemeClr val="tx1">
                      <a:alpha val="60000"/>
                    </a:schemeClr>
                  </a:glow>
                  <a:outerShdw blurRad="38100" dist="38100" dir="2700000" algn="tl">
                    <a:srgbClr val="000000">
                      <a:alpha val="43137"/>
                    </a:srgbClr>
                  </a:outerShdw>
                </a:effectLst>
              </a:rPr>
              <a:t>We could hire one person to wash the car and then make us a sandwich.  This is single-threading.</a:t>
            </a:r>
          </a:p>
          <a:p>
            <a:pPr lvl="1"/>
            <a:r>
              <a:rPr lang="en-US" dirty="0">
                <a:solidFill>
                  <a:srgbClr val="00FFFF"/>
                </a:solidFill>
                <a:effectLst>
                  <a:glow rad="101600">
                    <a:schemeClr val="tx1">
                      <a:alpha val="60000"/>
                    </a:schemeClr>
                  </a:glow>
                  <a:outerShdw blurRad="38100" dist="38100" dir="2700000" algn="tl">
                    <a:srgbClr val="000000">
                      <a:alpha val="43137"/>
                    </a:srgbClr>
                  </a:outerShdw>
                </a:effectLst>
              </a:rPr>
              <a:t>Or, we could hire two people and have one wash the car while the other makes us our sandwich!  This is multithreading.</a:t>
            </a:r>
          </a:p>
          <a:p>
            <a:endParaRPr lang="en-US" dirty="0">
              <a:effectLst>
                <a:glow rad="101600">
                  <a:srgbClr val="00FFFF">
                    <a:alpha val="60000"/>
                  </a:srgbClr>
                </a:glow>
                <a:outerShdw blurRad="38100" dist="38100" dir="2700000" algn="tl">
                  <a:srgbClr val="000000">
                    <a:alpha val="43137"/>
                  </a:srgbClr>
                </a:outerShdw>
              </a:effectLst>
            </a:endParaRPr>
          </a:p>
          <a:p>
            <a:r>
              <a:rPr lang="en-US" dirty="0">
                <a:effectLst>
                  <a:glow rad="101600">
                    <a:srgbClr val="00FFFF">
                      <a:alpha val="60000"/>
                    </a:srgbClr>
                  </a:glow>
                  <a:outerShdw blurRad="38100" dist="38100" dir="2700000" algn="tl">
                    <a:srgbClr val="000000">
                      <a:alpha val="43137"/>
                    </a:srgbClr>
                  </a:outerShdw>
                </a:effectLst>
              </a:rPr>
              <a:t>Some of the next examples use multithreading but…</a:t>
            </a:r>
          </a:p>
          <a:p>
            <a:r>
              <a:rPr lang="en-US" dirty="0">
                <a:effectLst>
                  <a:glow rad="101600">
                    <a:srgbClr val="FF00FF">
                      <a:alpha val="60000"/>
                    </a:srgbClr>
                  </a:glow>
                  <a:outerShdw blurRad="38100" dist="38100" dir="2700000" algn="tl">
                    <a:srgbClr val="000000">
                      <a:alpha val="43137"/>
                    </a:srgbClr>
                  </a:outerShdw>
                </a:effectLst>
              </a:rPr>
              <a:t>The good news is that multi-threading is NOT on the exam ;-&gt;</a:t>
            </a:r>
            <a:endParaRPr lang="en-CA" dirty="0">
              <a:effectLst>
                <a:glow rad="101600">
                  <a:srgbClr val="FF00FF">
                    <a:alpha val="60000"/>
                  </a:srgbClr>
                </a:glow>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8C17C5B6-2B8E-81D5-C30C-B24733E832CE}"/>
              </a:ext>
            </a:extLst>
          </p:cNvPr>
          <p:cNvSpPr>
            <a:spLocks noGrp="1"/>
          </p:cNvSpPr>
          <p:nvPr>
            <p:ph type="title"/>
          </p:nvPr>
        </p:nvSpPr>
        <p:spPr/>
        <p:txBody>
          <a:bodyPr/>
          <a:lstStyle/>
          <a:p>
            <a:r>
              <a:rPr lang="en-US" dirty="0"/>
              <a:t>A quick note about Multithreading	</a:t>
            </a:r>
            <a:endParaRPr lang="en-CA" dirty="0"/>
          </a:p>
        </p:txBody>
      </p:sp>
    </p:spTree>
    <p:extLst>
      <p:ext uri="{BB962C8B-B14F-4D97-AF65-F5344CB8AC3E}">
        <p14:creationId xmlns:p14="http://schemas.microsoft.com/office/powerpoint/2010/main" val="227811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37A701-0875-57F1-B570-3BA896D4AC34}"/>
              </a:ext>
            </a:extLst>
          </p:cNvPr>
          <p:cNvSpPr>
            <a:spLocks noGrp="1"/>
          </p:cNvSpPr>
          <p:nvPr>
            <p:ph type="title"/>
          </p:nvPr>
        </p:nvSpPr>
        <p:spPr/>
        <p:txBody>
          <a:bodyPr/>
          <a:lstStyle/>
          <a:p>
            <a:r>
              <a:rPr lang="en-US" dirty="0"/>
              <a:t>Pirates!</a:t>
            </a:r>
            <a:endParaRPr lang="en-CA" dirty="0"/>
          </a:p>
        </p:txBody>
      </p:sp>
      <p:sp>
        <p:nvSpPr>
          <p:cNvPr id="5" name="Text Placeholder 4">
            <a:extLst>
              <a:ext uri="{FF2B5EF4-FFF2-40B4-BE49-F238E27FC236}">
                <a16:creationId xmlns:a16="http://schemas.microsoft.com/office/drawing/2014/main" id="{66353BEC-7C02-64F8-A379-8662B3F11D97}"/>
              </a:ext>
            </a:extLst>
          </p:cNvPr>
          <p:cNvSpPr>
            <a:spLocks noGrp="1"/>
          </p:cNvSpPr>
          <p:nvPr>
            <p:ph type="body" sz="quarter" idx="11"/>
          </p:nvPr>
        </p:nvSpPr>
        <p:spPr/>
        <p:txBody>
          <a:bodyPr/>
          <a:lstStyle/>
          <a:p>
            <a:r>
              <a:rPr lang="en-US" dirty="0"/>
              <a:t>Week 11: pirates</a:t>
            </a:r>
            <a:endParaRPr lang="en-CA" dirty="0"/>
          </a:p>
        </p:txBody>
      </p:sp>
    </p:spTree>
    <p:extLst>
      <p:ext uri="{BB962C8B-B14F-4D97-AF65-F5344CB8AC3E}">
        <p14:creationId xmlns:p14="http://schemas.microsoft.com/office/powerpoint/2010/main" val="695305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7A59EE4-61AB-F201-3DCC-E5C83BB1BEF3}"/>
              </a:ext>
            </a:extLst>
          </p:cNvPr>
          <p:cNvSpPr>
            <a:spLocks noGrp="1"/>
          </p:cNvSpPr>
          <p:nvPr>
            <p:ph type="body" sz="quarter" idx="10"/>
          </p:nvPr>
        </p:nvSpPr>
        <p:spPr/>
        <p:txBody>
          <a:bodyPr/>
          <a:lstStyle/>
          <a:p>
            <a:pPr marL="0" indent="0">
              <a:buNone/>
            </a:pPr>
            <a:r>
              <a:rPr lang="en-US" dirty="0"/>
              <a:t>Lambdas work with ‘Functional Interfaces’</a:t>
            </a:r>
            <a:endParaRPr lang="en-CA" dirty="0"/>
          </a:p>
        </p:txBody>
      </p:sp>
      <p:sp>
        <p:nvSpPr>
          <p:cNvPr id="4" name="Title 3">
            <a:extLst>
              <a:ext uri="{FF2B5EF4-FFF2-40B4-BE49-F238E27FC236}">
                <a16:creationId xmlns:a16="http://schemas.microsoft.com/office/drawing/2014/main" id="{6B1C5246-87F9-E5AE-2C64-9B129949F1E4}"/>
              </a:ext>
            </a:extLst>
          </p:cNvPr>
          <p:cNvSpPr>
            <a:spLocks noGrp="1"/>
          </p:cNvSpPr>
          <p:nvPr>
            <p:ph type="title"/>
          </p:nvPr>
        </p:nvSpPr>
        <p:spPr/>
        <p:txBody>
          <a:bodyPr/>
          <a:lstStyle/>
          <a:p>
            <a:r>
              <a:rPr lang="en-US" dirty="0"/>
              <a:t>Remember…</a:t>
            </a:r>
            <a:endParaRPr lang="en-CA" dirty="0"/>
          </a:p>
        </p:txBody>
      </p:sp>
      <p:pic>
        <p:nvPicPr>
          <p:cNvPr id="7" name="Picture 6">
            <a:extLst>
              <a:ext uri="{FF2B5EF4-FFF2-40B4-BE49-F238E27FC236}">
                <a16:creationId xmlns:a16="http://schemas.microsoft.com/office/drawing/2014/main" id="{A4919903-AA6E-D038-89C1-2B79CFB3027B}"/>
              </a:ext>
            </a:extLst>
          </p:cNvPr>
          <p:cNvPicPr>
            <a:picLocks noChangeAspect="1"/>
          </p:cNvPicPr>
          <p:nvPr/>
        </p:nvPicPr>
        <p:blipFill>
          <a:blip r:embed="rId3"/>
          <a:stretch>
            <a:fillRect/>
          </a:stretch>
        </p:blipFill>
        <p:spPr>
          <a:xfrm>
            <a:off x="3848793" y="2182781"/>
            <a:ext cx="4161905" cy="1790476"/>
          </a:xfrm>
          <a:prstGeom prst="rect">
            <a:avLst/>
          </a:prstGeom>
        </p:spPr>
      </p:pic>
      <p:sp>
        <p:nvSpPr>
          <p:cNvPr id="8" name="TextBox 7">
            <a:extLst>
              <a:ext uri="{FF2B5EF4-FFF2-40B4-BE49-F238E27FC236}">
                <a16:creationId xmlns:a16="http://schemas.microsoft.com/office/drawing/2014/main" id="{8D3EE163-9BA2-2BEA-A528-5D42DB3C30B2}"/>
              </a:ext>
            </a:extLst>
          </p:cNvPr>
          <p:cNvSpPr txBox="1"/>
          <p:nvPr/>
        </p:nvSpPr>
        <p:spPr>
          <a:xfrm>
            <a:off x="1293091" y="4553527"/>
            <a:ext cx="9900901" cy="1200329"/>
          </a:xfrm>
          <a:prstGeom prst="rect">
            <a:avLst/>
          </a:prstGeom>
          <a:noFill/>
          <a:effectLst>
            <a:glow rad="101600">
              <a:srgbClr val="FF00FF">
                <a:alpha val="60000"/>
              </a:srgbClr>
            </a:glow>
          </a:effectLst>
        </p:spPr>
        <p:txBody>
          <a:bodyPr wrap="square" rtlCol="0">
            <a:spAutoFit/>
          </a:bodyPr>
          <a:lstStyle/>
          <a:p>
            <a:pPr marL="285750" indent="-285750" algn="l">
              <a:buFont typeface="Arial" panose="020B0604020202020204" pitchFamily="34" charset="0"/>
              <a:buChar char="•"/>
            </a:pPr>
            <a:r>
              <a:rPr lang="en-US" sz="2400" b="1" dirty="0">
                <a:solidFill>
                  <a:schemeClr val="bg1"/>
                </a:solidFill>
                <a:effectLst>
                  <a:glow rad="101600">
                    <a:srgbClr val="FF00FF">
                      <a:alpha val="60000"/>
                    </a:srgbClr>
                  </a:glow>
                </a:effectLst>
              </a:rPr>
              <a:t>A Functional interface is just a fancy way of saying an interface with only one abstract method. </a:t>
            </a:r>
          </a:p>
          <a:p>
            <a:pPr marL="285750" indent="-285750" algn="l">
              <a:buFont typeface="Arial" panose="020B0604020202020204" pitchFamily="34" charset="0"/>
              <a:buChar char="•"/>
            </a:pPr>
            <a:r>
              <a:rPr lang="en-US" sz="2400" b="1" dirty="0">
                <a:solidFill>
                  <a:schemeClr val="bg1"/>
                </a:solidFill>
                <a:effectLst>
                  <a:glow rad="101600">
                    <a:srgbClr val="FF00FF">
                      <a:alpha val="60000"/>
                    </a:srgbClr>
                  </a:glow>
                </a:effectLst>
              </a:rPr>
              <a:t>That’s it.  Nothing scary!  Just an interface with only one abstract method.</a:t>
            </a:r>
            <a:endParaRPr lang="en-CA" sz="2400" b="1" dirty="0" err="1">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2591424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1DA1EC-77A9-9B17-CD2D-B167697D7D70}"/>
              </a:ext>
            </a:extLst>
          </p:cNvPr>
          <p:cNvSpPr>
            <a:spLocks noGrp="1"/>
          </p:cNvSpPr>
          <p:nvPr>
            <p:ph type="body" sz="quarter" idx="10"/>
          </p:nvPr>
        </p:nvSpPr>
        <p:spPr/>
        <p:txBody>
          <a:bodyPr>
            <a:normAutofit lnSpcReduction="10000"/>
          </a:bodyPr>
          <a:lstStyle/>
          <a:p>
            <a:r>
              <a:rPr lang="en-US" dirty="0"/>
              <a:t>We already know how to make anonymous inner classes.  The classes make our code easier as we don’t have to put them in separate files.</a:t>
            </a:r>
          </a:p>
          <a:p>
            <a:r>
              <a:rPr lang="en-US" dirty="0"/>
              <a:t>Lambdas extend this idea of making our code more succinct by allowing us to streamline our inner classes.</a:t>
            </a:r>
          </a:p>
          <a:p>
            <a:r>
              <a:rPr lang="en-US" dirty="0"/>
              <a:t>Java uses syntactic sugar for a lot of this!</a:t>
            </a:r>
            <a:endParaRPr lang="en-CA" dirty="0"/>
          </a:p>
        </p:txBody>
      </p:sp>
      <p:sp>
        <p:nvSpPr>
          <p:cNvPr id="3" name="Title 2">
            <a:extLst>
              <a:ext uri="{FF2B5EF4-FFF2-40B4-BE49-F238E27FC236}">
                <a16:creationId xmlns:a16="http://schemas.microsoft.com/office/drawing/2014/main" id="{8DB9840C-1980-FFBA-DA93-98898E3088D1}"/>
              </a:ext>
            </a:extLst>
          </p:cNvPr>
          <p:cNvSpPr>
            <a:spLocks noGrp="1"/>
          </p:cNvSpPr>
          <p:nvPr>
            <p:ph type="title"/>
          </p:nvPr>
        </p:nvSpPr>
        <p:spPr/>
        <p:txBody>
          <a:bodyPr/>
          <a:lstStyle/>
          <a:p>
            <a:r>
              <a:rPr lang="en-US" dirty="0"/>
              <a:t>The making of a lambda expression</a:t>
            </a:r>
            <a:endParaRPr lang="en-CA" dirty="0"/>
          </a:p>
        </p:txBody>
      </p:sp>
    </p:spTree>
    <p:extLst>
      <p:ext uri="{BB962C8B-B14F-4D97-AF65-F5344CB8AC3E}">
        <p14:creationId xmlns:p14="http://schemas.microsoft.com/office/powerpoint/2010/main" val="1155513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936CF0-EE86-6DD5-5EDE-551E45A49C89}"/>
              </a:ext>
            </a:extLst>
          </p:cNvPr>
          <p:cNvSpPr>
            <a:spLocks noGrp="1"/>
          </p:cNvSpPr>
          <p:nvPr>
            <p:ph type="body" sz="quarter" idx="10"/>
          </p:nvPr>
        </p:nvSpPr>
        <p:spPr/>
        <p:txBody>
          <a:bodyPr/>
          <a:lstStyle/>
          <a:p>
            <a:endParaRPr lang="en-CA" dirty="0"/>
          </a:p>
        </p:txBody>
      </p:sp>
      <p:sp>
        <p:nvSpPr>
          <p:cNvPr id="3" name="Title 2">
            <a:extLst>
              <a:ext uri="{FF2B5EF4-FFF2-40B4-BE49-F238E27FC236}">
                <a16:creationId xmlns:a16="http://schemas.microsoft.com/office/drawing/2014/main" id="{D8420063-D0B7-FED3-43E6-607BB53904DA}"/>
              </a:ext>
            </a:extLst>
          </p:cNvPr>
          <p:cNvSpPr>
            <a:spLocks noGrp="1"/>
          </p:cNvSpPr>
          <p:nvPr>
            <p:ph type="title"/>
          </p:nvPr>
        </p:nvSpPr>
        <p:spPr/>
        <p:txBody>
          <a:bodyPr/>
          <a:lstStyle/>
          <a:p>
            <a:r>
              <a:rPr lang="en-US" dirty="0"/>
              <a:t>We start with a functional interface…</a:t>
            </a:r>
            <a:endParaRPr lang="en-CA" dirty="0"/>
          </a:p>
        </p:txBody>
      </p:sp>
      <p:pic>
        <p:nvPicPr>
          <p:cNvPr id="5" name="Picture 4">
            <a:extLst>
              <a:ext uri="{FF2B5EF4-FFF2-40B4-BE49-F238E27FC236}">
                <a16:creationId xmlns:a16="http://schemas.microsoft.com/office/drawing/2014/main" id="{F8ED305A-DF5C-67AF-38F8-31D79DA98B55}"/>
              </a:ext>
            </a:extLst>
          </p:cNvPr>
          <p:cNvPicPr>
            <a:picLocks noChangeAspect="1"/>
          </p:cNvPicPr>
          <p:nvPr/>
        </p:nvPicPr>
        <p:blipFill rotWithShape="1">
          <a:blip r:embed="rId2"/>
          <a:srcRect t="18305"/>
          <a:stretch/>
        </p:blipFill>
        <p:spPr>
          <a:xfrm>
            <a:off x="2079158" y="2807935"/>
            <a:ext cx="7132959" cy="1835357"/>
          </a:xfrm>
          <a:prstGeom prst="rect">
            <a:avLst/>
          </a:prstGeom>
        </p:spPr>
      </p:pic>
    </p:spTree>
    <p:extLst>
      <p:ext uri="{BB962C8B-B14F-4D97-AF65-F5344CB8AC3E}">
        <p14:creationId xmlns:p14="http://schemas.microsoft.com/office/powerpoint/2010/main" val="2134586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71AB2-D5E6-D5FE-2BF7-79E3D4AE43EA}"/>
              </a:ext>
            </a:extLst>
          </p:cNvPr>
          <p:cNvSpPr>
            <a:spLocks noGrp="1"/>
          </p:cNvSpPr>
          <p:nvPr>
            <p:ph type="title"/>
          </p:nvPr>
        </p:nvSpPr>
        <p:spPr>
          <a:xfrm>
            <a:off x="530469" y="-10734"/>
            <a:ext cx="10972800" cy="1143000"/>
          </a:xfrm>
        </p:spPr>
        <p:txBody>
          <a:bodyPr>
            <a:normAutofit fontScale="90000"/>
          </a:bodyPr>
          <a:lstStyle/>
          <a:p>
            <a:r>
              <a:rPr lang="en-US" dirty="0"/>
              <a:t>From there, we can make an anonymous, inner class</a:t>
            </a:r>
            <a:endParaRPr lang="en-CA" dirty="0"/>
          </a:p>
        </p:txBody>
      </p:sp>
      <p:pic>
        <p:nvPicPr>
          <p:cNvPr id="5" name="Picture 4">
            <a:extLst>
              <a:ext uri="{FF2B5EF4-FFF2-40B4-BE49-F238E27FC236}">
                <a16:creationId xmlns:a16="http://schemas.microsoft.com/office/drawing/2014/main" id="{D79FF8AA-D820-21D4-BBE9-3E471D2F201B}"/>
              </a:ext>
            </a:extLst>
          </p:cNvPr>
          <p:cNvPicPr>
            <a:picLocks noChangeAspect="1"/>
          </p:cNvPicPr>
          <p:nvPr/>
        </p:nvPicPr>
        <p:blipFill>
          <a:blip r:embed="rId2"/>
          <a:stretch>
            <a:fillRect/>
          </a:stretch>
        </p:blipFill>
        <p:spPr>
          <a:xfrm>
            <a:off x="2770662" y="1969072"/>
            <a:ext cx="6313501" cy="2919856"/>
          </a:xfrm>
          <a:prstGeom prst="rect">
            <a:avLst/>
          </a:prstGeom>
        </p:spPr>
      </p:pic>
    </p:spTree>
    <p:extLst>
      <p:ext uri="{BB962C8B-B14F-4D97-AF65-F5344CB8AC3E}">
        <p14:creationId xmlns:p14="http://schemas.microsoft.com/office/powerpoint/2010/main" val="2625200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71AB2-D5E6-D5FE-2BF7-79E3D4AE43EA}"/>
              </a:ext>
            </a:extLst>
          </p:cNvPr>
          <p:cNvSpPr>
            <a:spLocks noGrp="1"/>
          </p:cNvSpPr>
          <p:nvPr>
            <p:ph type="title"/>
          </p:nvPr>
        </p:nvSpPr>
        <p:spPr>
          <a:xfrm>
            <a:off x="530469" y="-10734"/>
            <a:ext cx="10972800" cy="1143000"/>
          </a:xfrm>
        </p:spPr>
        <p:txBody>
          <a:bodyPr>
            <a:normAutofit fontScale="90000"/>
          </a:bodyPr>
          <a:lstStyle/>
          <a:p>
            <a:r>
              <a:rPr lang="en-US" dirty="0"/>
              <a:t>Finally, we can turn our anonymous, inner-class into a lambda expression</a:t>
            </a:r>
            <a:endParaRPr lang="en-CA" dirty="0"/>
          </a:p>
        </p:txBody>
      </p:sp>
      <p:pic>
        <p:nvPicPr>
          <p:cNvPr id="5" name="Picture 4">
            <a:extLst>
              <a:ext uri="{FF2B5EF4-FFF2-40B4-BE49-F238E27FC236}">
                <a16:creationId xmlns:a16="http://schemas.microsoft.com/office/drawing/2014/main" id="{D79FF8AA-D820-21D4-BBE9-3E471D2F201B}"/>
              </a:ext>
            </a:extLst>
          </p:cNvPr>
          <p:cNvPicPr>
            <a:picLocks noChangeAspect="1"/>
          </p:cNvPicPr>
          <p:nvPr/>
        </p:nvPicPr>
        <p:blipFill>
          <a:blip r:embed="rId2"/>
          <a:stretch>
            <a:fillRect/>
          </a:stretch>
        </p:blipFill>
        <p:spPr>
          <a:xfrm>
            <a:off x="571434" y="1389739"/>
            <a:ext cx="6313501" cy="2919856"/>
          </a:xfrm>
          <a:prstGeom prst="rect">
            <a:avLst/>
          </a:prstGeom>
        </p:spPr>
      </p:pic>
    </p:spTree>
    <p:extLst>
      <p:ext uri="{BB962C8B-B14F-4D97-AF65-F5344CB8AC3E}">
        <p14:creationId xmlns:p14="http://schemas.microsoft.com/office/powerpoint/2010/main" val="342524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71AB2-D5E6-D5FE-2BF7-79E3D4AE43EA}"/>
              </a:ext>
            </a:extLst>
          </p:cNvPr>
          <p:cNvSpPr>
            <a:spLocks noGrp="1"/>
          </p:cNvSpPr>
          <p:nvPr>
            <p:ph type="title"/>
          </p:nvPr>
        </p:nvSpPr>
        <p:spPr>
          <a:xfrm>
            <a:off x="530469" y="-10734"/>
            <a:ext cx="10972800" cy="1143000"/>
          </a:xfrm>
        </p:spPr>
        <p:txBody>
          <a:bodyPr>
            <a:normAutofit fontScale="90000"/>
          </a:bodyPr>
          <a:lstStyle/>
          <a:p>
            <a:r>
              <a:rPr lang="en-US" dirty="0"/>
              <a:t>Finally, we can turn our anonymous, inner-class into a lambda expression</a:t>
            </a:r>
            <a:endParaRPr lang="en-CA" dirty="0"/>
          </a:p>
        </p:txBody>
      </p:sp>
      <p:pic>
        <p:nvPicPr>
          <p:cNvPr id="5" name="Picture 4">
            <a:extLst>
              <a:ext uri="{FF2B5EF4-FFF2-40B4-BE49-F238E27FC236}">
                <a16:creationId xmlns:a16="http://schemas.microsoft.com/office/drawing/2014/main" id="{D79FF8AA-D820-21D4-BBE9-3E471D2F201B}"/>
              </a:ext>
            </a:extLst>
          </p:cNvPr>
          <p:cNvPicPr>
            <a:picLocks noChangeAspect="1"/>
          </p:cNvPicPr>
          <p:nvPr/>
        </p:nvPicPr>
        <p:blipFill>
          <a:blip r:embed="rId2"/>
          <a:stretch>
            <a:fillRect/>
          </a:stretch>
        </p:blipFill>
        <p:spPr>
          <a:xfrm>
            <a:off x="571434" y="1389739"/>
            <a:ext cx="6313501" cy="2919856"/>
          </a:xfrm>
          <a:prstGeom prst="rect">
            <a:avLst/>
          </a:prstGeom>
        </p:spPr>
      </p:pic>
      <p:sp>
        <p:nvSpPr>
          <p:cNvPr id="2" name="TextBox 1">
            <a:extLst>
              <a:ext uri="{FF2B5EF4-FFF2-40B4-BE49-F238E27FC236}">
                <a16:creationId xmlns:a16="http://schemas.microsoft.com/office/drawing/2014/main" id="{60AF1925-8935-9D47-B413-907ACC4D58A4}"/>
              </a:ext>
            </a:extLst>
          </p:cNvPr>
          <p:cNvSpPr txBox="1"/>
          <p:nvPr/>
        </p:nvSpPr>
        <p:spPr>
          <a:xfrm>
            <a:off x="7603958" y="1482291"/>
            <a:ext cx="4071949" cy="369332"/>
          </a:xfrm>
          <a:prstGeom prst="rect">
            <a:avLst/>
          </a:prstGeom>
          <a:noFill/>
        </p:spPr>
        <p:txBody>
          <a:bodyPr wrap="square" rtlCol="0">
            <a:spAutoFit/>
          </a:bodyPr>
          <a:lstStyle/>
          <a:p>
            <a:pPr marL="285750" indent="-285750" algn="l">
              <a:buFont typeface="Arial" panose="020B0604020202020204" pitchFamily="34" charset="0"/>
              <a:buChar char="•"/>
            </a:pPr>
            <a:r>
              <a:rPr lang="en-US" b="1" dirty="0">
                <a:solidFill>
                  <a:schemeClr val="bg1"/>
                </a:solidFill>
              </a:rPr>
              <a:t>Hmmm…functions don’t need objects</a:t>
            </a:r>
            <a:endParaRPr lang="en-CA" b="1" dirty="0" err="1">
              <a:solidFill>
                <a:schemeClr val="bg1"/>
              </a:solidFill>
            </a:endParaRPr>
          </a:p>
        </p:txBody>
      </p:sp>
      <p:sp>
        <p:nvSpPr>
          <p:cNvPr id="6" name="Multiplication Sign 5">
            <a:extLst>
              <a:ext uri="{FF2B5EF4-FFF2-40B4-BE49-F238E27FC236}">
                <a16:creationId xmlns:a16="http://schemas.microsoft.com/office/drawing/2014/main" id="{FC53730B-5C9B-2EE3-7FC0-AC13898EA0EE}"/>
              </a:ext>
            </a:extLst>
          </p:cNvPr>
          <p:cNvSpPr/>
          <p:nvPr/>
        </p:nvSpPr>
        <p:spPr>
          <a:xfrm>
            <a:off x="2743200" y="1422135"/>
            <a:ext cx="3176337" cy="664143"/>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1590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71AB2-D5E6-D5FE-2BF7-79E3D4AE43EA}"/>
              </a:ext>
            </a:extLst>
          </p:cNvPr>
          <p:cNvSpPr>
            <a:spLocks noGrp="1"/>
          </p:cNvSpPr>
          <p:nvPr>
            <p:ph type="title"/>
          </p:nvPr>
        </p:nvSpPr>
        <p:spPr>
          <a:xfrm>
            <a:off x="530469" y="-10734"/>
            <a:ext cx="10972800" cy="1143000"/>
          </a:xfrm>
        </p:spPr>
        <p:txBody>
          <a:bodyPr>
            <a:normAutofit fontScale="90000"/>
          </a:bodyPr>
          <a:lstStyle/>
          <a:p>
            <a:r>
              <a:rPr lang="en-US" dirty="0"/>
              <a:t>Finally, we can turn our anonymous, inner-class into a lambda expression</a:t>
            </a:r>
            <a:endParaRPr lang="en-CA" dirty="0"/>
          </a:p>
        </p:txBody>
      </p:sp>
      <p:pic>
        <p:nvPicPr>
          <p:cNvPr id="5" name="Picture 4">
            <a:extLst>
              <a:ext uri="{FF2B5EF4-FFF2-40B4-BE49-F238E27FC236}">
                <a16:creationId xmlns:a16="http://schemas.microsoft.com/office/drawing/2014/main" id="{D79FF8AA-D820-21D4-BBE9-3E471D2F201B}"/>
              </a:ext>
            </a:extLst>
          </p:cNvPr>
          <p:cNvPicPr>
            <a:picLocks noChangeAspect="1"/>
          </p:cNvPicPr>
          <p:nvPr/>
        </p:nvPicPr>
        <p:blipFill>
          <a:blip r:embed="rId2"/>
          <a:stretch>
            <a:fillRect/>
          </a:stretch>
        </p:blipFill>
        <p:spPr>
          <a:xfrm>
            <a:off x="571434" y="1389739"/>
            <a:ext cx="6313501" cy="2919856"/>
          </a:xfrm>
          <a:prstGeom prst="rect">
            <a:avLst/>
          </a:prstGeom>
        </p:spPr>
      </p:pic>
      <p:sp>
        <p:nvSpPr>
          <p:cNvPr id="2" name="TextBox 1">
            <a:extLst>
              <a:ext uri="{FF2B5EF4-FFF2-40B4-BE49-F238E27FC236}">
                <a16:creationId xmlns:a16="http://schemas.microsoft.com/office/drawing/2014/main" id="{60AF1925-8935-9D47-B413-907ACC4D58A4}"/>
              </a:ext>
            </a:extLst>
          </p:cNvPr>
          <p:cNvSpPr txBox="1"/>
          <p:nvPr/>
        </p:nvSpPr>
        <p:spPr>
          <a:xfrm>
            <a:off x="7603958" y="1482291"/>
            <a:ext cx="4417996" cy="1477328"/>
          </a:xfrm>
          <a:prstGeom prst="rect">
            <a:avLst/>
          </a:prstGeom>
          <a:noFill/>
        </p:spPr>
        <p:txBody>
          <a:bodyPr wrap="square" rtlCol="0">
            <a:spAutoFit/>
          </a:bodyPr>
          <a:lstStyle/>
          <a:p>
            <a:pPr marL="285750" indent="-285750" algn="l">
              <a:buFont typeface="Arial" panose="020B0604020202020204" pitchFamily="34" charset="0"/>
              <a:buChar char="•"/>
            </a:pPr>
            <a:r>
              <a:rPr lang="en-US" b="1" dirty="0">
                <a:solidFill>
                  <a:schemeClr val="bg1"/>
                </a:solidFill>
              </a:rPr>
              <a:t>Hmmm…functions don’t need objects</a:t>
            </a:r>
          </a:p>
          <a:p>
            <a:pPr marL="285750" indent="-285750" algn="l">
              <a:buFont typeface="Arial" panose="020B0604020202020204" pitchFamily="34" charset="0"/>
              <a:buChar char="•"/>
            </a:pPr>
            <a:r>
              <a:rPr lang="en-US" b="1" dirty="0">
                <a:solidFill>
                  <a:schemeClr val="bg1"/>
                </a:solidFill>
              </a:rPr>
              <a:t>Since we are implementing a functional interface, we don’t need to know the name of the method (function)  There is only one method! </a:t>
            </a:r>
            <a:endParaRPr lang="en-CA" b="1" dirty="0" err="1">
              <a:solidFill>
                <a:schemeClr val="bg1"/>
              </a:solidFill>
            </a:endParaRPr>
          </a:p>
        </p:txBody>
      </p:sp>
      <p:sp>
        <p:nvSpPr>
          <p:cNvPr id="6" name="Multiplication Sign 5">
            <a:extLst>
              <a:ext uri="{FF2B5EF4-FFF2-40B4-BE49-F238E27FC236}">
                <a16:creationId xmlns:a16="http://schemas.microsoft.com/office/drawing/2014/main" id="{FC53730B-5C9B-2EE3-7FC0-AC13898EA0EE}"/>
              </a:ext>
            </a:extLst>
          </p:cNvPr>
          <p:cNvSpPr/>
          <p:nvPr/>
        </p:nvSpPr>
        <p:spPr>
          <a:xfrm>
            <a:off x="2743200" y="1422135"/>
            <a:ext cx="3176337" cy="664143"/>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Multiplication Sign 6">
            <a:extLst>
              <a:ext uri="{FF2B5EF4-FFF2-40B4-BE49-F238E27FC236}">
                <a16:creationId xmlns:a16="http://schemas.microsoft.com/office/drawing/2014/main" id="{98D69538-F9EA-3E26-B91E-F7A78D7A921C}"/>
              </a:ext>
            </a:extLst>
          </p:cNvPr>
          <p:cNvSpPr/>
          <p:nvPr/>
        </p:nvSpPr>
        <p:spPr>
          <a:xfrm>
            <a:off x="1860882" y="2011679"/>
            <a:ext cx="1867301" cy="664143"/>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46055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71AB2-D5E6-D5FE-2BF7-79E3D4AE43EA}"/>
              </a:ext>
            </a:extLst>
          </p:cNvPr>
          <p:cNvSpPr>
            <a:spLocks noGrp="1"/>
          </p:cNvSpPr>
          <p:nvPr>
            <p:ph type="title"/>
          </p:nvPr>
        </p:nvSpPr>
        <p:spPr>
          <a:xfrm>
            <a:off x="530469" y="-10734"/>
            <a:ext cx="10972800" cy="1143000"/>
          </a:xfrm>
        </p:spPr>
        <p:txBody>
          <a:bodyPr>
            <a:normAutofit fontScale="90000"/>
          </a:bodyPr>
          <a:lstStyle/>
          <a:p>
            <a:r>
              <a:rPr lang="en-US" dirty="0"/>
              <a:t>Finally, we can turn our anonymous, inner-class into a lambda expression</a:t>
            </a:r>
            <a:endParaRPr lang="en-CA" dirty="0"/>
          </a:p>
        </p:txBody>
      </p:sp>
      <p:pic>
        <p:nvPicPr>
          <p:cNvPr id="5" name="Picture 4">
            <a:extLst>
              <a:ext uri="{FF2B5EF4-FFF2-40B4-BE49-F238E27FC236}">
                <a16:creationId xmlns:a16="http://schemas.microsoft.com/office/drawing/2014/main" id="{D79FF8AA-D820-21D4-BBE9-3E471D2F201B}"/>
              </a:ext>
            </a:extLst>
          </p:cNvPr>
          <p:cNvPicPr>
            <a:picLocks noChangeAspect="1"/>
          </p:cNvPicPr>
          <p:nvPr/>
        </p:nvPicPr>
        <p:blipFill>
          <a:blip r:embed="rId2"/>
          <a:stretch>
            <a:fillRect/>
          </a:stretch>
        </p:blipFill>
        <p:spPr>
          <a:xfrm>
            <a:off x="571434" y="1389739"/>
            <a:ext cx="6313501" cy="2919856"/>
          </a:xfrm>
          <a:prstGeom prst="rect">
            <a:avLst/>
          </a:prstGeom>
        </p:spPr>
      </p:pic>
      <p:sp>
        <p:nvSpPr>
          <p:cNvPr id="2" name="TextBox 1">
            <a:extLst>
              <a:ext uri="{FF2B5EF4-FFF2-40B4-BE49-F238E27FC236}">
                <a16:creationId xmlns:a16="http://schemas.microsoft.com/office/drawing/2014/main" id="{60AF1925-8935-9D47-B413-907ACC4D58A4}"/>
              </a:ext>
            </a:extLst>
          </p:cNvPr>
          <p:cNvSpPr txBox="1"/>
          <p:nvPr/>
        </p:nvSpPr>
        <p:spPr>
          <a:xfrm>
            <a:off x="7603958" y="1482291"/>
            <a:ext cx="4417996" cy="2031325"/>
          </a:xfrm>
          <a:prstGeom prst="rect">
            <a:avLst/>
          </a:prstGeom>
          <a:noFill/>
        </p:spPr>
        <p:txBody>
          <a:bodyPr wrap="square" rtlCol="0">
            <a:spAutoFit/>
          </a:bodyPr>
          <a:lstStyle/>
          <a:p>
            <a:pPr marL="285750" indent="-285750" algn="l">
              <a:buFont typeface="Arial" panose="020B0604020202020204" pitchFamily="34" charset="0"/>
              <a:buChar char="•"/>
            </a:pPr>
            <a:r>
              <a:rPr lang="en-US" b="1" dirty="0">
                <a:solidFill>
                  <a:schemeClr val="bg1"/>
                </a:solidFill>
              </a:rPr>
              <a:t>Hmmm…functions don’t need objects</a:t>
            </a:r>
          </a:p>
          <a:p>
            <a:pPr marL="285750" indent="-285750" algn="l">
              <a:buFont typeface="Arial" panose="020B0604020202020204" pitchFamily="34" charset="0"/>
              <a:buChar char="•"/>
            </a:pPr>
            <a:r>
              <a:rPr lang="en-US" b="1" dirty="0">
                <a:solidFill>
                  <a:schemeClr val="bg1"/>
                </a:solidFill>
              </a:rPr>
              <a:t>Since we are implementing a functional interface, we don’t need to know the name of the method (function)  There is only one method! </a:t>
            </a:r>
          </a:p>
          <a:p>
            <a:pPr marL="285750" indent="-285750" algn="l">
              <a:buFont typeface="Arial" panose="020B0604020202020204" pitchFamily="34" charset="0"/>
              <a:buChar char="•"/>
            </a:pPr>
            <a:r>
              <a:rPr lang="en-US" b="1" dirty="0">
                <a:solidFill>
                  <a:schemeClr val="bg1"/>
                </a:solidFill>
              </a:rPr>
              <a:t>Public is no longer needed as it is only accessible by the lambda expression</a:t>
            </a:r>
            <a:endParaRPr lang="en-CA" b="1" dirty="0" err="1">
              <a:solidFill>
                <a:schemeClr val="bg1"/>
              </a:solidFill>
            </a:endParaRPr>
          </a:p>
        </p:txBody>
      </p:sp>
      <p:sp>
        <p:nvSpPr>
          <p:cNvPr id="6" name="Multiplication Sign 5">
            <a:extLst>
              <a:ext uri="{FF2B5EF4-FFF2-40B4-BE49-F238E27FC236}">
                <a16:creationId xmlns:a16="http://schemas.microsoft.com/office/drawing/2014/main" id="{FC53730B-5C9B-2EE3-7FC0-AC13898EA0EE}"/>
              </a:ext>
            </a:extLst>
          </p:cNvPr>
          <p:cNvSpPr/>
          <p:nvPr/>
        </p:nvSpPr>
        <p:spPr>
          <a:xfrm>
            <a:off x="2743200" y="1422135"/>
            <a:ext cx="3176337" cy="664143"/>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Multiplication Sign 6">
            <a:extLst>
              <a:ext uri="{FF2B5EF4-FFF2-40B4-BE49-F238E27FC236}">
                <a16:creationId xmlns:a16="http://schemas.microsoft.com/office/drawing/2014/main" id="{98D69538-F9EA-3E26-B91E-F7A78D7A921C}"/>
              </a:ext>
            </a:extLst>
          </p:cNvPr>
          <p:cNvSpPr/>
          <p:nvPr/>
        </p:nvSpPr>
        <p:spPr>
          <a:xfrm>
            <a:off x="1860882" y="2011679"/>
            <a:ext cx="1867301" cy="664143"/>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Multiplication Sign 7">
            <a:extLst>
              <a:ext uri="{FF2B5EF4-FFF2-40B4-BE49-F238E27FC236}">
                <a16:creationId xmlns:a16="http://schemas.microsoft.com/office/drawing/2014/main" id="{8DF67E8A-B52D-AE89-1B6A-AAD9B7EE79C0}"/>
              </a:ext>
            </a:extLst>
          </p:cNvPr>
          <p:cNvSpPr/>
          <p:nvPr/>
        </p:nvSpPr>
        <p:spPr>
          <a:xfrm>
            <a:off x="652094" y="2156860"/>
            <a:ext cx="1442187" cy="373780"/>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7712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71AB2-D5E6-D5FE-2BF7-79E3D4AE43EA}"/>
              </a:ext>
            </a:extLst>
          </p:cNvPr>
          <p:cNvSpPr>
            <a:spLocks noGrp="1"/>
          </p:cNvSpPr>
          <p:nvPr>
            <p:ph type="title"/>
          </p:nvPr>
        </p:nvSpPr>
        <p:spPr>
          <a:xfrm>
            <a:off x="530469" y="-10734"/>
            <a:ext cx="10972800" cy="1143000"/>
          </a:xfrm>
        </p:spPr>
        <p:txBody>
          <a:bodyPr>
            <a:normAutofit fontScale="90000"/>
          </a:bodyPr>
          <a:lstStyle/>
          <a:p>
            <a:r>
              <a:rPr lang="en-US" dirty="0"/>
              <a:t>Finally, we can turn our anonymous, inner-class into a lambda expression</a:t>
            </a:r>
            <a:endParaRPr lang="en-CA" dirty="0"/>
          </a:p>
        </p:txBody>
      </p:sp>
      <p:pic>
        <p:nvPicPr>
          <p:cNvPr id="5" name="Picture 4">
            <a:extLst>
              <a:ext uri="{FF2B5EF4-FFF2-40B4-BE49-F238E27FC236}">
                <a16:creationId xmlns:a16="http://schemas.microsoft.com/office/drawing/2014/main" id="{D79FF8AA-D820-21D4-BBE9-3E471D2F201B}"/>
              </a:ext>
            </a:extLst>
          </p:cNvPr>
          <p:cNvPicPr>
            <a:picLocks noChangeAspect="1"/>
          </p:cNvPicPr>
          <p:nvPr/>
        </p:nvPicPr>
        <p:blipFill>
          <a:blip r:embed="rId2"/>
          <a:stretch>
            <a:fillRect/>
          </a:stretch>
        </p:blipFill>
        <p:spPr>
          <a:xfrm>
            <a:off x="571434" y="1389739"/>
            <a:ext cx="6313501" cy="2919856"/>
          </a:xfrm>
          <a:prstGeom prst="rect">
            <a:avLst/>
          </a:prstGeom>
        </p:spPr>
      </p:pic>
      <p:sp>
        <p:nvSpPr>
          <p:cNvPr id="2" name="TextBox 1">
            <a:extLst>
              <a:ext uri="{FF2B5EF4-FFF2-40B4-BE49-F238E27FC236}">
                <a16:creationId xmlns:a16="http://schemas.microsoft.com/office/drawing/2014/main" id="{60AF1925-8935-9D47-B413-907ACC4D58A4}"/>
              </a:ext>
            </a:extLst>
          </p:cNvPr>
          <p:cNvSpPr txBox="1"/>
          <p:nvPr/>
        </p:nvSpPr>
        <p:spPr>
          <a:xfrm>
            <a:off x="7603958" y="1482291"/>
            <a:ext cx="4417996" cy="3139321"/>
          </a:xfrm>
          <a:prstGeom prst="rect">
            <a:avLst/>
          </a:prstGeom>
          <a:noFill/>
        </p:spPr>
        <p:txBody>
          <a:bodyPr wrap="square" rtlCol="0">
            <a:spAutoFit/>
          </a:bodyPr>
          <a:lstStyle/>
          <a:p>
            <a:pPr marL="285750" indent="-285750" algn="l">
              <a:buFont typeface="Arial" panose="020B0604020202020204" pitchFamily="34" charset="0"/>
              <a:buChar char="•"/>
            </a:pPr>
            <a:r>
              <a:rPr lang="en-US" b="1" dirty="0">
                <a:solidFill>
                  <a:schemeClr val="bg1"/>
                </a:solidFill>
              </a:rPr>
              <a:t>Hmmm…functions don’t need objects</a:t>
            </a:r>
          </a:p>
          <a:p>
            <a:pPr marL="285750" indent="-285750" algn="l">
              <a:buFont typeface="Arial" panose="020B0604020202020204" pitchFamily="34" charset="0"/>
              <a:buChar char="•"/>
            </a:pPr>
            <a:r>
              <a:rPr lang="en-US" b="1" dirty="0">
                <a:solidFill>
                  <a:schemeClr val="bg1"/>
                </a:solidFill>
              </a:rPr>
              <a:t>Since we are implementing a functional interface, we don’t need to know the name of the method (function)  There is only one method! </a:t>
            </a:r>
          </a:p>
          <a:p>
            <a:pPr marL="285750" indent="-285750">
              <a:buFont typeface="Arial" panose="020B0604020202020204" pitchFamily="34" charset="0"/>
              <a:buChar char="•"/>
            </a:pPr>
            <a:r>
              <a:rPr lang="en-US" b="1" dirty="0">
                <a:solidFill>
                  <a:schemeClr val="bg1"/>
                </a:solidFill>
              </a:rPr>
              <a:t>public is no longer needed as it is only accessible by the lambda expression</a:t>
            </a:r>
            <a:endParaRPr lang="en-CA" b="1" dirty="0">
              <a:solidFill>
                <a:schemeClr val="bg1"/>
              </a:solidFill>
            </a:endParaRPr>
          </a:p>
          <a:p>
            <a:pPr marL="285750" indent="-285750" algn="l">
              <a:buFont typeface="Arial" panose="020B0604020202020204" pitchFamily="34" charset="0"/>
              <a:buChar char="•"/>
            </a:pPr>
            <a:r>
              <a:rPr lang="en-US" b="1" dirty="0">
                <a:solidFill>
                  <a:schemeClr val="bg1"/>
                </a:solidFill>
              </a:rPr>
              <a:t>The compiler is now smart enough to know what value types are passed in and what value type is returned so we don’t need to add that information</a:t>
            </a:r>
            <a:endParaRPr lang="en-CA" b="1" dirty="0" err="1">
              <a:solidFill>
                <a:schemeClr val="bg1"/>
              </a:solidFill>
            </a:endParaRPr>
          </a:p>
        </p:txBody>
      </p:sp>
      <p:sp>
        <p:nvSpPr>
          <p:cNvPr id="6" name="Multiplication Sign 5">
            <a:extLst>
              <a:ext uri="{FF2B5EF4-FFF2-40B4-BE49-F238E27FC236}">
                <a16:creationId xmlns:a16="http://schemas.microsoft.com/office/drawing/2014/main" id="{FC53730B-5C9B-2EE3-7FC0-AC13898EA0EE}"/>
              </a:ext>
            </a:extLst>
          </p:cNvPr>
          <p:cNvSpPr/>
          <p:nvPr/>
        </p:nvSpPr>
        <p:spPr>
          <a:xfrm>
            <a:off x="2743200" y="1422135"/>
            <a:ext cx="3176337" cy="664143"/>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Multiplication Sign 6">
            <a:extLst>
              <a:ext uri="{FF2B5EF4-FFF2-40B4-BE49-F238E27FC236}">
                <a16:creationId xmlns:a16="http://schemas.microsoft.com/office/drawing/2014/main" id="{98D69538-F9EA-3E26-B91E-F7A78D7A921C}"/>
              </a:ext>
            </a:extLst>
          </p:cNvPr>
          <p:cNvSpPr/>
          <p:nvPr/>
        </p:nvSpPr>
        <p:spPr>
          <a:xfrm>
            <a:off x="1860882" y="2011679"/>
            <a:ext cx="1867301" cy="664143"/>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Multiplication Sign 7">
            <a:extLst>
              <a:ext uri="{FF2B5EF4-FFF2-40B4-BE49-F238E27FC236}">
                <a16:creationId xmlns:a16="http://schemas.microsoft.com/office/drawing/2014/main" id="{52BF3742-863D-A669-2082-88118233742F}"/>
              </a:ext>
            </a:extLst>
          </p:cNvPr>
          <p:cNvSpPr/>
          <p:nvPr/>
        </p:nvSpPr>
        <p:spPr>
          <a:xfrm>
            <a:off x="1368390" y="2101514"/>
            <a:ext cx="1240057" cy="484471"/>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Multiplication Sign 8">
            <a:extLst>
              <a:ext uri="{FF2B5EF4-FFF2-40B4-BE49-F238E27FC236}">
                <a16:creationId xmlns:a16="http://schemas.microsoft.com/office/drawing/2014/main" id="{D314D4FF-3E73-D827-86BF-BB8B8FF2D183}"/>
              </a:ext>
            </a:extLst>
          </p:cNvPr>
          <p:cNvSpPr/>
          <p:nvPr/>
        </p:nvSpPr>
        <p:spPr>
          <a:xfrm>
            <a:off x="3108154" y="2123486"/>
            <a:ext cx="1240057" cy="484471"/>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Multiplication Sign 9">
            <a:extLst>
              <a:ext uri="{FF2B5EF4-FFF2-40B4-BE49-F238E27FC236}">
                <a16:creationId xmlns:a16="http://schemas.microsoft.com/office/drawing/2014/main" id="{258730C0-0F34-1FE3-A7EF-DAFF0244C418}"/>
              </a:ext>
            </a:extLst>
          </p:cNvPr>
          <p:cNvSpPr/>
          <p:nvPr/>
        </p:nvSpPr>
        <p:spPr>
          <a:xfrm>
            <a:off x="652094" y="2156860"/>
            <a:ext cx="1442187" cy="373780"/>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6274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C027E2-A3C3-C1CE-8EF6-D28C998438D8}"/>
              </a:ext>
            </a:extLst>
          </p:cNvPr>
          <p:cNvSpPr>
            <a:spLocks noGrp="1"/>
          </p:cNvSpPr>
          <p:nvPr>
            <p:ph type="body" sz="quarter" idx="10"/>
          </p:nvPr>
        </p:nvSpPr>
        <p:spPr/>
        <p:txBody>
          <a:bodyPr/>
          <a:lstStyle/>
          <a:p>
            <a:r>
              <a:rPr lang="en-US" dirty="0"/>
              <a:t>So, it turns out that we can create Classes inside of classes…</a:t>
            </a:r>
          </a:p>
          <a:p>
            <a:r>
              <a:rPr lang="en-US" dirty="0"/>
              <a:t>But what exactly does that mean?</a:t>
            </a:r>
          </a:p>
          <a:p>
            <a:r>
              <a:rPr lang="en-US" dirty="0"/>
              <a:t>Let’s take a look…</a:t>
            </a:r>
            <a:endParaRPr lang="en-CA" dirty="0"/>
          </a:p>
        </p:txBody>
      </p:sp>
      <p:sp>
        <p:nvSpPr>
          <p:cNvPr id="3" name="Title 2">
            <a:extLst>
              <a:ext uri="{FF2B5EF4-FFF2-40B4-BE49-F238E27FC236}">
                <a16:creationId xmlns:a16="http://schemas.microsoft.com/office/drawing/2014/main" id="{AE39F6D6-8333-7744-537E-A7139FDD4AEB}"/>
              </a:ext>
            </a:extLst>
          </p:cNvPr>
          <p:cNvSpPr>
            <a:spLocks noGrp="1"/>
          </p:cNvSpPr>
          <p:nvPr>
            <p:ph type="title"/>
          </p:nvPr>
        </p:nvSpPr>
        <p:spPr>
          <a:xfrm>
            <a:off x="514285" y="-10734"/>
            <a:ext cx="10972800" cy="1143000"/>
          </a:xfrm>
        </p:spPr>
        <p:txBody>
          <a:bodyPr>
            <a:normAutofit fontScale="90000"/>
          </a:bodyPr>
          <a:lstStyle/>
          <a:p>
            <a:r>
              <a:rPr lang="en-US" dirty="0"/>
              <a:t>Inner  Classes and</a:t>
            </a:r>
            <a:br>
              <a:rPr lang="en-US" dirty="0"/>
            </a:br>
            <a:r>
              <a:rPr lang="en-US" dirty="0"/>
              <a:t>Inner Static Classes</a:t>
            </a:r>
            <a:endParaRPr lang="en-CA" dirty="0"/>
          </a:p>
        </p:txBody>
      </p:sp>
    </p:spTree>
    <p:extLst>
      <p:ext uri="{BB962C8B-B14F-4D97-AF65-F5344CB8AC3E}">
        <p14:creationId xmlns:p14="http://schemas.microsoft.com/office/powerpoint/2010/main" val="2678930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71AB2-D5E6-D5FE-2BF7-79E3D4AE43EA}"/>
              </a:ext>
            </a:extLst>
          </p:cNvPr>
          <p:cNvSpPr>
            <a:spLocks noGrp="1"/>
          </p:cNvSpPr>
          <p:nvPr>
            <p:ph type="title"/>
          </p:nvPr>
        </p:nvSpPr>
        <p:spPr>
          <a:xfrm>
            <a:off x="530469" y="-10734"/>
            <a:ext cx="10972800" cy="1143000"/>
          </a:xfrm>
        </p:spPr>
        <p:txBody>
          <a:bodyPr>
            <a:normAutofit fontScale="90000"/>
          </a:bodyPr>
          <a:lstStyle/>
          <a:p>
            <a:r>
              <a:rPr lang="en-US" dirty="0"/>
              <a:t>Finally, we can turn our anonymous, inner-class into a lambda expression</a:t>
            </a:r>
            <a:endParaRPr lang="en-CA" dirty="0"/>
          </a:p>
        </p:txBody>
      </p:sp>
      <p:pic>
        <p:nvPicPr>
          <p:cNvPr id="5" name="Picture 4">
            <a:extLst>
              <a:ext uri="{FF2B5EF4-FFF2-40B4-BE49-F238E27FC236}">
                <a16:creationId xmlns:a16="http://schemas.microsoft.com/office/drawing/2014/main" id="{D79FF8AA-D820-21D4-BBE9-3E471D2F201B}"/>
              </a:ext>
            </a:extLst>
          </p:cNvPr>
          <p:cNvPicPr>
            <a:picLocks noChangeAspect="1"/>
          </p:cNvPicPr>
          <p:nvPr/>
        </p:nvPicPr>
        <p:blipFill>
          <a:blip r:embed="rId2"/>
          <a:stretch>
            <a:fillRect/>
          </a:stretch>
        </p:blipFill>
        <p:spPr>
          <a:xfrm>
            <a:off x="571434" y="1389739"/>
            <a:ext cx="6313501" cy="2919856"/>
          </a:xfrm>
          <a:prstGeom prst="rect">
            <a:avLst/>
          </a:prstGeom>
        </p:spPr>
      </p:pic>
      <p:sp>
        <p:nvSpPr>
          <p:cNvPr id="2" name="TextBox 1">
            <a:extLst>
              <a:ext uri="{FF2B5EF4-FFF2-40B4-BE49-F238E27FC236}">
                <a16:creationId xmlns:a16="http://schemas.microsoft.com/office/drawing/2014/main" id="{60AF1925-8935-9D47-B413-907ACC4D58A4}"/>
              </a:ext>
            </a:extLst>
          </p:cNvPr>
          <p:cNvSpPr txBox="1"/>
          <p:nvPr/>
        </p:nvSpPr>
        <p:spPr>
          <a:xfrm>
            <a:off x="7603958" y="1482291"/>
            <a:ext cx="4417996" cy="4247317"/>
          </a:xfrm>
          <a:prstGeom prst="rect">
            <a:avLst/>
          </a:prstGeom>
          <a:noFill/>
        </p:spPr>
        <p:txBody>
          <a:bodyPr wrap="square" rtlCol="0">
            <a:spAutoFit/>
          </a:bodyPr>
          <a:lstStyle/>
          <a:p>
            <a:pPr marL="285750" indent="-285750" algn="l">
              <a:buFont typeface="Arial" panose="020B0604020202020204" pitchFamily="34" charset="0"/>
              <a:buChar char="•"/>
            </a:pPr>
            <a:r>
              <a:rPr lang="en-US" b="1" dirty="0">
                <a:solidFill>
                  <a:schemeClr val="bg1"/>
                </a:solidFill>
              </a:rPr>
              <a:t>Hmmm…functions don’t need objects</a:t>
            </a:r>
          </a:p>
          <a:p>
            <a:pPr marL="285750" indent="-285750" algn="l">
              <a:buFont typeface="Arial" panose="020B0604020202020204" pitchFamily="34" charset="0"/>
              <a:buChar char="•"/>
            </a:pPr>
            <a:r>
              <a:rPr lang="en-US" b="1" dirty="0">
                <a:solidFill>
                  <a:schemeClr val="bg1"/>
                </a:solidFill>
              </a:rPr>
              <a:t>Since we are implementing a functional interface, we don’t need to know the name of the method (function)  There is only one method! </a:t>
            </a:r>
          </a:p>
          <a:p>
            <a:pPr marL="285750" indent="-285750">
              <a:buFont typeface="Arial" panose="020B0604020202020204" pitchFamily="34" charset="0"/>
              <a:buChar char="•"/>
            </a:pPr>
            <a:r>
              <a:rPr lang="en-US" b="1" dirty="0">
                <a:solidFill>
                  <a:schemeClr val="bg1"/>
                </a:solidFill>
              </a:rPr>
              <a:t>public is no longer needed as it is only accessible by the lambda expression</a:t>
            </a:r>
            <a:endParaRPr lang="en-CA" b="1" dirty="0">
              <a:solidFill>
                <a:schemeClr val="bg1"/>
              </a:solidFill>
            </a:endParaRPr>
          </a:p>
          <a:p>
            <a:pPr marL="285750" indent="-285750" algn="l">
              <a:buFont typeface="Arial" panose="020B0604020202020204" pitchFamily="34" charset="0"/>
              <a:buChar char="•"/>
            </a:pPr>
            <a:r>
              <a:rPr lang="en-US" b="1" dirty="0">
                <a:solidFill>
                  <a:schemeClr val="bg1"/>
                </a:solidFill>
              </a:rPr>
              <a:t>The compiler is now smart enough to know what value types are passed in and what value type is returned so we don’t need to add that information</a:t>
            </a:r>
          </a:p>
          <a:p>
            <a:pPr marL="285750" indent="-285750" algn="l">
              <a:buFont typeface="Arial" panose="020B0604020202020204" pitchFamily="34" charset="0"/>
              <a:buChar char="•"/>
            </a:pPr>
            <a:r>
              <a:rPr lang="en-US" b="1" dirty="0">
                <a:solidFill>
                  <a:schemeClr val="bg1"/>
                </a:solidFill>
              </a:rPr>
              <a:t>Since our function is only one line long, The compiler knows what is being returned so we don’t need a return keyword</a:t>
            </a:r>
            <a:endParaRPr lang="en-CA" b="1" dirty="0" err="1">
              <a:solidFill>
                <a:schemeClr val="bg1"/>
              </a:solidFill>
            </a:endParaRPr>
          </a:p>
        </p:txBody>
      </p:sp>
      <p:sp>
        <p:nvSpPr>
          <p:cNvPr id="6" name="Multiplication Sign 5">
            <a:extLst>
              <a:ext uri="{FF2B5EF4-FFF2-40B4-BE49-F238E27FC236}">
                <a16:creationId xmlns:a16="http://schemas.microsoft.com/office/drawing/2014/main" id="{FC53730B-5C9B-2EE3-7FC0-AC13898EA0EE}"/>
              </a:ext>
            </a:extLst>
          </p:cNvPr>
          <p:cNvSpPr/>
          <p:nvPr/>
        </p:nvSpPr>
        <p:spPr>
          <a:xfrm>
            <a:off x="2743200" y="1422135"/>
            <a:ext cx="3176337" cy="664143"/>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Multiplication Sign 6">
            <a:extLst>
              <a:ext uri="{FF2B5EF4-FFF2-40B4-BE49-F238E27FC236}">
                <a16:creationId xmlns:a16="http://schemas.microsoft.com/office/drawing/2014/main" id="{98D69538-F9EA-3E26-B91E-F7A78D7A921C}"/>
              </a:ext>
            </a:extLst>
          </p:cNvPr>
          <p:cNvSpPr/>
          <p:nvPr/>
        </p:nvSpPr>
        <p:spPr>
          <a:xfrm>
            <a:off x="1860882" y="2011679"/>
            <a:ext cx="1867301" cy="664143"/>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Multiplication Sign 7">
            <a:extLst>
              <a:ext uri="{FF2B5EF4-FFF2-40B4-BE49-F238E27FC236}">
                <a16:creationId xmlns:a16="http://schemas.microsoft.com/office/drawing/2014/main" id="{52BF3742-863D-A669-2082-88118233742F}"/>
              </a:ext>
            </a:extLst>
          </p:cNvPr>
          <p:cNvSpPr/>
          <p:nvPr/>
        </p:nvSpPr>
        <p:spPr>
          <a:xfrm>
            <a:off x="1368390" y="2101514"/>
            <a:ext cx="1240057" cy="484471"/>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Multiplication Sign 8">
            <a:extLst>
              <a:ext uri="{FF2B5EF4-FFF2-40B4-BE49-F238E27FC236}">
                <a16:creationId xmlns:a16="http://schemas.microsoft.com/office/drawing/2014/main" id="{D314D4FF-3E73-D827-86BF-BB8B8FF2D183}"/>
              </a:ext>
            </a:extLst>
          </p:cNvPr>
          <p:cNvSpPr/>
          <p:nvPr/>
        </p:nvSpPr>
        <p:spPr>
          <a:xfrm>
            <a:off x="994608" y="2433584"/>
            <a:ext cx="1240057" cy="484471"/>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Multiplication Sign 10">
            <a:extLst>
              <a:ext uri="{FF2B5EF4-FFF2-40B4-BE49-F238E27FC236}">
                <a16:creationId xmlns:a16="http://schemas.microsoft.com/office/drawing/2014/main" id="{93C50434-2004-82D0-69FB-082A2B750AE7}"/>
              </a:ext>
            </a:extLst>
          </p:cNvPr>
          <p:cNvSpPr/>
          <p:nvPr/>
        </p:nvSpPr>
        <p:spPr>
          <a:xfrm>
            <a:off x="3108154" y="2123486"/>
            <a:ext cx="1240057" cy="484471"/>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Multiplication Sign 11">
            <a:extLst>
              <a:ext uri="{FF2B5EF4-FFF2-40B4-BE49-F238E27FC236}">
                <a16:creationId xmlns:a16="http://schemas.microsoft.com/office/drawing/2014/main" id="{7EEA3833-D3BC-DB09-9B7F-A1652A90108A}"/>
              </a:ext>
            </a:extLst>
          </p:cNvPr>
          <p:cNvSpPr/>
          <p:nvPr/>
        </p:nvSpPr>
        <p:spPr>
          <a:xfrm>
            <a:off x="652094" y="2156860"/>
            <a:ext cx="1442187" cy="373780"/>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350CC94D-F86F-F5F4-038A-1234209ACF0B}"/>
              </a:ext>
            </a:extLst>
          </p:cNvPr>
          <p:cNvSpPr txBox="1"/>
          <p:nvPr/>
        </p:nvSpPr>
        <p:spPr>
          <a:xfrm>
            <a:off x="994608" y="6079633"/>
            <a:ext cx="8201284" cy="369332"/>
          </a:xfrm>
          <a:prstGeom prst="rect">
            <a:avLst/>
          </a:prstGeom>
          <a:noFill/>
        </p:spPr>
        <p:txBody>
          <a:bodyPr wrap="none" rtlCol="0">
            <a:spAutoFit/>
          </a:bodyPr>
          <a:lstStyle/>
          <a:p>
            <a:pPr algn="l"/>
            <a:r>
              <a:rPr lang="en-US" b="1" dirty="0">
                <a:solidFill>
                  <a:schemeClr val="bg1"/>
                </a:solidFill>
                <a:effectLst>
                  <a:glow rad="101600">
                    <a:srgbClr val="FF00FF">
                      <a:alpha val="60000"/>
                    </a:srgbClr>
                  </a:glow>
                </a:effectLst>
              </a:rPr>
              <a:t>Note:  If our function was more than 1 line long, we’d still need the return statement</a:t>
            </a:r>
            <a:endParaRPr lang="en-CA" b="1" dirty="0" err="1">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16533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71AB2-D5E6-D5FE-2BF7-79E3D4AE43EA}"/>
              </a:ext>
            </a:extLst>
          </p:cNvPr>
          <p:cNvSpPr>
            <a:spLocks noGrp="1"/>
          </p:cNvSpPr>
          <p:nvPr>
            <p:ph type="title"/>
          </p:nvPr>
        </p:nvSpPr>
        <p:spPr>
          <a:xfrm>
            <a:off x="530469" y="-10734"/>
            <a:ext cx="10972800" cy="1143000"/>
          </a:xfrm>
        </p:spPr>
        <p:txBody>
          <a:bodyPr>
            <a:normAutofit fontScale="90000"/>
          </a:bodyPr>
          <a:lstStyle/>
          <a:p>
            <a:r>
              <a:rPr lang="en-US" dirty="0"/>
              <a:t>Finally, we can turn our anonymous, inner-class into a lambda expression</a:t>
            </a:r>
            <a:endParaRPr lang="en-CA" dirty="0"/>
          </a:p>
        </p:txBody>
      </p:sp>
      <p:pic>
        <p:nvPicPr>
          <p:cNvPr id="5" name="Picture 4">
            <a:extLst>
              <a:ext uri="{FF2B5EF4-FFF2-40B4-BE49-F238E27FC236}">
                <a16:creationId xmlns:a16="http://schemas.microsoft.com/office/drawing/2014/main" id="{D79FF8AA-D820-21D4-BBE9-3E471D2F201B}"/>
              </a:ext>
            </a:extLst>
          </p:cNvPr>
          <p:cNvPicPr>
            <a:picLocks noChangeAspect="1"/>
          </p:cNvPicPr>
          <p:nvPr/>
        </p:nvPicPr>
        <p:blipFill>
          <a:blip r:embed="rId2"/>
          <a:stretch>
            <a:fillRect/>
          </a:stretch>
        </p:blipFill>
        <p:spPr>
          <a:xfrm>
            <a:off x="571434" y="1389739"/>
            <a:ext cx="6313501" cy="2919856"/>
          </a:xfrm>
          <a:prstGeom prst="rect">
            <a:avLst/>
          </a:prstGeom>
        </p:spPr>
      </p:pic>
      <p:pic>
        <p:nvPicPr>
          <p:cNvPr id="4" name="Picture 3">
            <a:extLst>
              <a:ext uri="{FF2B5EF4-FFF2-40B4-BE49-F238E27FC236}">
                <a16:creationId xmlns:a16="http://schemas.microsoft.com/office/drawing/2014/main" id="{C68D9EF7-7951-67A2-4F2C-1593D1BA18A3}"/>
              </a:ext>
            </a:extLst>
          </p:cNvPr>
          <p:cNvPicPr>
            <a:picLocks noChangeAspect="1"/>
          </p:cNvPicPr>
          <p:nvPr/>
        </p:nvPicPr>
        <p:blipFill>
          <a:blip r:embed="rId3"/>
          <a:stretch>
            <a:fillRect/>
          </a:stretch>
        </p:blipFill>
        <p:spPr>
          <a:xfrm>
            <a:off x="642469" y="5042928"/>
            <a:ext cx="6171429" cy="733333"/>
          </a:xfrm>
          <a:prstGeom prst="rect">
            <a:avLst/>
          </a:prstGeom>
        </p:spPr>
      </p:pic>
      <p:sp>
        <p:nvSpPr>
          <p:cNvPr id="2" name="TextBox 1">
            <a:extLst>
              <a:ext uri="{FF2B5EF4-FFF2-40B4-BE49-F238E27FC236}">
                <a16:creationId xmlns:a16="http://schemas.microsoft.com/office/drawing/2014/main" id="{60AF1925-8935-9D47-B413-907ACC4D58A4}"/>
              </a:ext>
            </a:extLst>
          </p:cNvPr>
          <p:cNvSpPr txBox="1"/>
          <p:nvPr/>
        </p:nvSpPr>
        <p:spPr>
          <a:xfrm>
            <a:off x="7603958" y="1482291"/>
            <a:ext cx="4417996" cy="4524315"/>
          </a:xfrm>
          <a:prstGeom prst="rect">
            <a:avLst/>
          </a:prstGeom>
          <a:noFill/>
        </p:spPr>
        <p:txBody>
          <a:bodyPr wrap="square" rtlCol="0">
            <a:spAutoFit/>
          </a:bodyPr>
          <a:lstStyle/>
          <a:p>
            <a:pPr marL="285750" indent="-285750" algn="l">
              <a:buFont typeface="Arial" panose="020B0604020202020204" pitchFamily="34" charset="0"/>
              <a:buChar char="•"/>
            </a:pPr>
            <a:r>
              <a:rPr lang="en-US" b="1" dirty="0">
                <a:solidFill>
                  <a:schemeClr val="bg1"/>
                </a:solidFill>
              </a:rPr>
              <a:t>Hmmm…functions don’t need objects</a:t>
            </a:r>
          </a:p>
          <a:p>
            <a:pPr marL="285750" indent="-285750" algn="l">
              <a:buFont typeface="Arial" panose="020B0604020202020204" pitchFamily="34" charset="0"/>
              <a:buChar char="•"/>
            </a:pPr>
            <a:r>
              <a:rPr lang="en-US" b="1" dirty="0">
                <a:solidFill>
                  <a:schemeClr val="bg1"/>
                </a:solidFill>
              </a:rPr>
              <a:t>Since we are implementing a functional interface, we don’t need to know the name of the method (function)  There is only one method! </a:t>
            </a:r>
          </a:p>
          <a:p>
            <a:pPr marL="285750" indent="-285750">
              <a:buFont typeface="Arial" panose="020B0604020202020204" pitchFamily="34" charset="0"/>
              <a:buChar char="•"/>
            </a:pPr>
            <a:r>
              <a:rPr lang="en-US" b="1" dirty="0">
                <a:solidFill>
                  <a:schemeClr val="bg1"/>
                </a:solidFill>
              </a:rPr>
              <a:t>public is no longer needed as it is only accessible by the lambda expression</a:t>
            </a:r>
            <a:endParaRPr lang="en-CA" b="1" dirty="0">
              <a:solidFill>
                <a:schemeClr val="bg1"/>
              </a:solidFill>
            </a:endParaRPr>
          </a:p>
          <a:p>
            <a:pPr marL="285750" indent="-285750" algn="l">
              <a:buFont typeface="Arial" panose="020B0604020202020204" pitchFamily="34" charset="0"/>
              <a:buChar char="•"/>
            </a:pPr>
            <a:r>
              <a:rPr lang="en-US" b="1" dirty="0">
                <a:solidFill>
                  <a:schemeClr val="bg1"/>
                </a:solidFill>
              </a:rPr>
              <a:t>The compiler is now smart enough to know what value types are passed in and what value type is returned so we don’t need to add that information</a:t>
            </a:r>
          </a:p>
          <a:p>
            <a:pPr marL="285750" indent="-285750" algn="l">
              <a:buFont typeface="Arial" panose="020B0604020202020204" pitchFamily="34" charset="0"/>
              <a:buChar char="•"/>
            </a:pPr>
            <a:r>
              <a:rPr lang="en-US" b="1" dirty="0">
                <a:solidFill>
                  <a:schemeClr val="bg1"/>
                </a:solidFill>
              </a:rPr>
              <a:t>Since our function is only one line long, The compiler knows what is being returned so we don’t need a return keyword</a:t>
            </a:r>
          </a:p>
          <a:p>
            <a:pPr marL="285750" indent="-285750" algn="l">
              <a:buFont typeface="Arial" panose="020B0604020202020204" pitchFamily="34" charset="0"/>
              <a:buChar char="•"/>
            </a:pPr>
            <a:r>
              <a:rPr lang="en-US" b="1" dirty="0">
                <a:solidFill>
                  <a:schemeClr val="bg1"/>
                </a:solidFill>
              </a:rPr>
              <a:t>What is left?</a:t>
            </a:r>
            <a:endParaRPr lang="en-CA" b="1" dirty="0" err="1">
              <a:solidFill>
                <a:schemeClr val="bg1"/>
              </a:solidFill>
            </a:endParaRPr>
          </a:p>
        </p:txBody>
      </p:sp>
      <p:sp>
        <p:nvSpPr>
          <p:cNvPr id="6" name="Multiplication Sign 5">
            <a:extLst>
              <a:ext uri="{FF2B5EF4-FFF2-40B4-BE49-F238E27FC236}">
                <a16:creationId xmlns:a16="http://schemas.microsoft.com/office/drawing/2014/main" id="{FC53730B-5C9B-2EE3-7FC0-AC13898EA0EE}"/>
              </a:ext>
            </a:extLst>
          </p:cNvPr>
          <p:cNvSpPr/>
          <p:nvPr/>
        </p:nvSpPr>
        <p:spPr>
          <a:xfrm>
            <a:off x="2743200" y="1422135"/>
            <a:ext cx="3176337" cy="664143"/>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Multiplication Sign 6">
            <a:extLst>
              <a:ext uri="{FF2B5EF4-FFF2-40B4-BE49-F238E27FC236}">
                <a16:creationId xmlns:a16="http://schemas.microsoft.com/office/drawing/2014/main" id="{98D69538-F9EA-3E26-B91E-F7A78D7A921C}"/>
              </a:ext>
            </a:extLst>
          </p:cNvPr>
          <p:cNvSpPr/>
          <p:nvPr/>
        </p:nvSpPr>
        <p:spPr>
          <a:xfrm>
            <a:off x="1860882" y="2011679"/>
            <a:ext cx="1867301" cy="664143"/>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Multiplication Sign 7">
            <a:extLst>
              <a:ext uri="{FF2B5EF4-FFF2-40B4-BE49-F238E27FC236}">
                <a16:creationId xmlns:a16="http://schemas.microsoft.com/office/drawing/2014/main" id="{52BF3742-863D-A669-2082-88118233742F}"/>
              </a:ext>
            </a:extLst>
          </p:cNvPr>
          <p:cNvSpPr/>
          <p:nvPr/>
        </p:nvSpPr>
        <p:spPr>
          <a:xfrm>
            <a:off x="1368390" y="2101514"/>
            <a:ext cx="1240057" cy="484471"/>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Multiplication Sign 8">
            <a:extLst>
              <a:ext uri="{FF2B5EF4-FFF2-40B4-BE49-F238E27FC236}">
                <a16:creationId xmlns:a16="http://schemas.microsoft.com/office/drawing/2014/main" id="{D314D4FF-3E73-D827-86BF-BB8B8FF2D183}"/>
              </a:ext>
            </a:extLst>
          </p:cNvPr>
          <p:cNvSpPr/>
          <p:nvPr/>
        </p:nvSpPr>
        <p:spPr>
          <a:xfrm>
            <a:off x="994608" y="2433584"/>
            <a:ext cx="1240057" cy="484471"/>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Multiplication Sign 10">
            <a:extLst>
              <a:ext uri="{FF2B5EF4-FFF2-40B4-BE49-F238E27FC236}">
                <a16:creationId xmlns:a16="http://schemas.microsoft.com/office/drawing/2014/main" id="{93C50434-2004-82D0-69FB-082A2B750AE7}"/>
              </a:ext>
            </a:extLst>
          </p:cNvPr>
          <p:cNvSpPr/>
          <p:nvPr/>
        </p:nvSpPr>
        <p:spPr>
          <a:xfrm>
            <a:off x="3108154" y="2123486"/>
            <a:ext cx="1240057" cy="484471"/>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Multiplication Sign 9">
            <a:extLst>
              <a:ext uri="{FF2B5EF4-FFF2-40B4-BE49-F238E27FC236}">
                <a16:creationId xmlns:a16="http://schemas.microsoft.com/office/drawing/2014/main" id="{165C92B0-F022-F624-39A2-A15B109389DF}"/>
              </a:ext>
            </a:extLst>
          </p:cNvPr>
          <p:cNvSpPr/>
          <p:nvPr/>
        </p:nvSpPr>
        <p:spPr>
          <a:xfrm>
            <a:off x="652094" y="2156860"/>
            <a:ext cx="1442187" cy="373780"/>
          </a:xfrm>
          <a:prstGeom prst="mathMultiply">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Arrow Connector 12">
            <a:extLst>
              <a:ext uri="{FF2B5EF4-FFF2-40B4-BE49-F238E27FC236}">
                <a16:creationId xmlns:a16="http://schemas.microsoft.com/office/drawing/2014/main" id="{C0337241-02B0-C464-9F45-322F6E3717BD}"/>
              </a:ext>
            </a:extLst>
          </p:cNvPr>
          <p:cNvCxnSpPr>
            <a:cxnSpLocks/>
          </p:cNvCxnSpPr>
          <p:nvPr/>
        </p:nvCxnSpPr>
        <p:spPr>
          <a:xfrm flipH="1">
            <a:off x="3012707" y="2433584"/>
            <a:ext cx="1445056" cy="2744808"/>
          </a:xfrm>
          <a:prstGeom prst="straightConnector1">
            <a:avLst/>
          </a:prstGeom>
          <a:ln w="57150">
            <a:solidFill>
              <a:srgbClr val="FF0000"/>
            </a:solidFill>
            <a:tailEnd type="triangle"/>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BF2E209-F4FC-0308-F71B-87C82F8689DA}"/>
              </a:ext>
            </a:extLst>
          </p:cNvPr>
          <p:cNvCxnSpPr>
            <a:cxnSpLocks/>
          </p:cNvCxnSpPr>
          <p:nvPr/>
        </p:nvCxnSpPr>
        <p:spPr>
          <a:xfrm>
            <a:off x="2794532" y="2819611"/>
            <a:ext cx="1960348" cy="2358781"/>
          </a:xfrm>
          <a:prstGeom prst="straightConnector1">
            <a:avLst/>
          </a:prstGeom>
          <a:ln w="57150">
            <a:solidFill>
              <a:srgbClr val="FF0000"/>
            </a:solidFill>
            <a:tailEnd type="triangle"/>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7764A5-91F1-E99F-B605-E8F3F787764F}"/>
              </a:ext>
            </a:extLst>
          </p:cNvPr>
          <p:cNvCxnSpPr>
            <a:cxnSpLocks/>
            <a:stCxn id="22" idx="1"/>
          </p:cNvCxnSpPr>
          <p:nvPr/>
        </p:nvCxnSpPr>
        <p:spPr>
          <a:xfrm flipH="1" flipV="1">
            <a:off x="3320716" y="5372609"/>
            <a:ext cx="1274546" cy="980239"/>
          </a:xfrm>
          <a:prstGeom prst="straightConnector1">
            <a:avLst/>
          </a:prstGeom>
          <a:ln w="57150">
            <a:solidFill>
              <a:srgbClr val="FF0000"/>
            </a:solidFill>
            <a:tailEnd type="triangle"/>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9C44288-AB13-7EEA-A1D0-C764BF352C1D}"/>
              </a:ext>
            </a:extLst>
          </p:cNvPr>
          <p:cNvSpPr txBox="1"/>
          <p:nvPr/>
        </p:nvSpPr>
        <p:spPr>
          <a:xfrm>
            <a:off x="4595262" y="6168182"/>
            <a:ext cx="2843214" cy="369332"/>
          </a:xfrm>
          <a:prstGeom prst="rect">
            <a:avLst/>
          </a:prstGeom>
          <a:noFill/>
        </p:spPr>
        <p:txBody>
          <a:bodyPr wrap="none" rtlCol="0">
            <a:spAutoFit/>
          </a:bodyPr>
          <a:lstStyle/>
          <a:p>
            <a:pPr algn="l"/>
            <a:r>
              <a:rPr lang="en-US" b="1" dirty="0">
                <a:solidFill>
                  <a:schemeClr val="bg1"/>
                </a:solidFill>
              </a:rPr>
              <a:t>We need to add the lambda</a:t>
            </a:r>
            <a:endParaRPr lang="en-CA" b="1" dirty="0" err="1">
              <a:solidFill>
                <a:schemeClr val="bg1"/>
              </a:solidFill>
            </a:endParaRPr>
          </a:p>
        </p:txBody>
      </p:sp>
      <p:cxnSp>
        <p:nvCxnSpPr>
          <p:cNvPr id="25" name="Straight Arrow Connector 24">
            <a:extLst>
              <a:ext uri="{FF2B5EF4-FFF2-40B4-BE49-F238E27FC236}">
                <a16:creationId xmlns:a16="http://schemas.microsoft.com/office/drawing/2014/main" id="{1CD2E22A-32E0-62F9-DEE2-71A22D3AA007}"/>
              </a:ext>
            </a:extLst>
          </p:cNvPr>
          <p:cNvCxnSpPr>
            <a:cxnSpLocks/>
          </p:cNvCxnSpPr>
          <p:nvPr/>
        </p:nvCxnSpPr>
        <p:spPr>
          <a:xfrm flipV="1">
            <a:off x="760021" y="5414447"/>
            <a:ext cx="2227333" cy="618988"/>
          </a:xfrm>
          <a:prstGeom prst="straightConnector1">
            <a:avLst/>
          </a:prstGeom>
          <a:ln w="57150">
            <a:solidFill>
              <a:srgbClr val="FF0000"/>
            </a:solidFill>
            <a:tailEnd type="triangle"/>
          </a:ln>
          <a:effectLst>
            <a:glow rad="101600">
              <a:schemeClr val="tx1">
                <a:alpha val="60000"/>
              </a:schemeClr>
            </a:glow>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C106D6-703D-2537-245F-39ED60037FD3}"/>
              </a:ext>
            </a:extLst>
          </p:cNvPr>
          <p:cNvSpPr txBox="1"/>
          <p:nvPr/>
        </p:nvSpPr>
        <p:spPr>
          <a:xfrm>
            <a:off x="508151" y="5970478"/>
            <a:ext cx="2812565" cy="923330"/>
          </a:xfrm>
          <a:prstGeom prst="rect">
            <a:avLst/>
          </a:prstGeom>
          <a:noFill/>
        </p:spPr>
        <p:txBody>
          <a:bodyPr wrap="square" rtlCol="0">
            <a:spAutoFit/>
          </a:bodyPr>
          <a:lstStyle/>
          <a:p>
            <a:pPr algn="l"/>
            <a:r>
              <a:rPr lang="en-US" b="1" dirty="0">
                <a:solidFill>
                  <a:schemeClr val="bg1"/>
                </a:solidFill>
              </a:rPr>
              <a:t>Technically, if there is only one parameter, we can even do away with the ( )s</a:t>
            </a:r>
            <a:endParaRPr lang="en-CA" b="1" dirty="0" err="1">
              <a:solidFill>
                <a:schemeClr val="bg1"/>
              </a:solidFill>
            </a:endParaRPr>
          </a:p>
        </p:txBody>
      </p:sp>
    </p:spTree>
    <p:extLst>
      <p:ext uri="{BB962C8B-B14F-4D97-AF65-F5344CB8AC3E}">
        <p14:creationId xmlns:p14="http://schemas.microsoft.com/office/powerpoint/2010/main" val="366041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randombar(horizontal)">
                                      <p:cBhvr>
                                        <p:cTn id="24" dur="500"/>
                                        <p:tgtEl>
                                          <p:spTgt spid="22"/>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randombar(horizontal)">
                                      <p:cBhvr>
                                        <p:cTn id="33" dur="500"/>
                                        <p:tgtEl>
                                          <p:spTgt spid="27"/>
                                        </p:tgtEl>
                                      </p:cBhvr>
                                    </p:animEffect>
                                  </p:childTnLst>
                                </p:cTn>
                              </p:par>
                              <p:par>
                                <p:cTn id="34" presetID="14" presetClass="entr" presetSubtype="1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383161-81F6-00F8-1CA6-AE77526E2AA2}"/>
              </a:ext>
            </a:extLst>
          </p:cNvPr>
          <p:cNvSpPr>
            <a:spLocks noGrp="1"/>
          </p:cNvSpPr>
          <p:nvPr>
            <p:ph type="body" sz="quarter" idx="10"/>
          </p:nvPr>
        </p:nvSpPr>
        <p:spPr/>
        <p:txBody>
          <a:bodyPr>
            <a:normAutofit lnSpcReduction="10000"/>
          </a:bodyPr>
          <a:lstStyle/>
          <a:p>
            <a:pPr>
              <a:buClr>
                <a:srgbClr val="43FC24"/>
              </a:buClr>
              <a:buFont typeface="Wingdings" panose="05000000000000000000" pitchFamily="2" charset="2"/>
              <a:buChar char="ü"/>
            </a:pPr>
            <a:r>
              <a:rPr lang="en-US" dirty="0"/>
              <a:t>You will hear other programmers talk about lambda this and lambda that…</a:t>
            </a:r>
          </a:p>
          <a:p>
            <a:pPr>
              <a:buClr>
                <a:srgbClr val="43FC24"/>
              </a:buClr>
              <a:buFont typeface="Wingdings" panose="05000000000000000000" pitchFamily="2" charset="2"/>
              <a:buChar char="ü"/>
            </a:pPr>
            <a:r>
              <a:rPr lang="en-US" dirty="0"/>
              <a:t>But remember, a Lambda is nothing more than an anonymous inner class that implements a Functional Interface (an interface with only one abstract method)</a:t>
            </a:r>
          </a:p>
          <a:p>
            <a:pPr>
              <a:buClr>
                <a:srgbClr val="43FC24"/>
              </a:buClr>
              <a:buFont typeface="Wingdings" panose="05000000000000000000" pitchFamily="2" charset="2"/>
              <a:buChar char="ü"/>
            </a:pPr>
            <a:r>
              <a:rPr lang="en-US" dirty="0"/>
              <a:t>The whole lambda syntax just let’s us write these classes in an easier fashion</a:t>
            </a:r>
            <a:endParaRPr lang="en-CA" dirty="0"/>
          </a:p>
        </p:txBody>
      </p:sp>
      <p:sp>
        <p:nvSpPr>
          <p:cNvPr id="3" name="Title 2">
            <a:extLst>
              <a:ext uri="{FF2B5EF4-FFF2-40B4-BE49-F238E27FC236}">
                <a16:creationId xmlns:a16="http://schemas.microsoft.com/office/drawing/2014/main" id="{790D4F1F-B310-6AFD-5EB8-C2FD30F114D2}"/>
              </a:ext>
            </a:extLst>
          </p:cNvPr>
          <p:cNvSpPr>
            <a:spLocks noGrp="1"/>
          </p:cNvSpPr>
          <p:nvPr>
            <p:ph type="title"/>
          </p:nvPr>
        </p:nvSpPr>
        <p:spPr/>
        <p:txBody>
          <a:bodyPr/>
          <a:lstStyle/>
          <a:p>
            <a:r>
              <a:rPr lang="en-US" dirty="0"/>
              <a:t>Bottom Line!</a:t>
            </a:r>
            <a:endParaRPr lang="en-CA" dirty="0"/>
          </a:p>
        </p:txBody>
      </p:sp>
    </p:spTree>
    <p:extLst>
      <p:ext uri="{BB962C8B-B14F-4D97-AF65-F5344CB8AC3E}">
        <p14:creationId xmlns:p14="http://schemas.microsoft.com/office/powerpoint/2010/main" val="2504631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52AE30-504B-C1CA-9AF7-EBC06F0AE58F}"/>
              </a:ext>
            </a:extLst>
          </p:cNvPr>
          <p:cNvSpPr>
            <a:spLocks noGrp="1"/>
          </p:cNvSpPr>
          <p:nvPr>
            <p:ph type="title"/>
          </p:nvPr>
        </p:nvSpPr>
        <p:spPr/>
        <p:txBody>
          <a:bodyPr/>
          <a:lstStyle/>
          <a:p>
            <a:r>
              <a:rPr lang="en-US" dirty="0"/>
              <a:t>Week-11:yourturn 2A and 2B</a:t>
            </a:r>
            <a:endParaRPr lang="en-CA" dirty="0"/>
          </a:p>
        </p:txBody>
      </p:sp>
    </p:spTree>
    <p:extLst>
      <p:ext uri="{BB962C8B-B14F-4D97-AF65-F5344CB8AC3E}">
        <p14:creationId xmlns:p14="http://schemas.microsoft.com/office/powerpoint/2010/main" val="2695817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37A701-0875-57F1-B570-3BA896D4AC34}"/>
              </a:ext>
            </a:extLst>
          </p:cNvPr>
          <p:cNvSpPr>
            <a:spLocks noGrp="1"/>
          </p:cNvSpPr>
          <p:nvPr>
            <p:ph type="title"/>
          </p:nvPr>
        </p:nvSpPr>
        <p:spPr/>
        <p:txBody>
          <a:bodyPr/>
          <a:lstStyle/>
          <a:p>
            <a:r>
              <a:rPr lang="en-US" dirty="0"/>
              <a:t>YourTurn2 a and b</a:t>
            </a:r>
            <a:endParaRPr lang="en-CA" dirty="0"/>
          </a:p>
        </p:txBody>
      </p:sp>
      <p:sp>
        <p:nvSpPr>
          <p:cNvPr id="5" name="Text Placeholder 4">
            <a:extLst>
              <a:ext uri="{FF2B5EF4-FFF2-40B4-BE49-F238E27FC236}">
                <a16:creationId xmlns:a16="http://schemas.microsoft.com/office/drawing/2014/main" id="{66353BEC-7C02-64F8-A379-8662B3F11D97}"/>
              </a:ext>
            </a:extLst>
          </p:cNvPr>
          <p:cNvSpPr>
            <a:spLocks noGrp="1"/>
          </p:cNvSpPr>
          <p:nvPr>
            <p:ph type="body" sz="quarter" idx="11"/>
          </p:nvPr>
        </p:nvSpPr>
        <p:spPr/>
        <p:txBody>
          <a:bodyPr/>
          <a:lstStyle/>
          <a:p>
            <a:r>
              <a:rPr lang="en-US" dirty="0"/>
              <a:t>Let’s do it together!</a:t>
            </a:r>
            <a:endParaRPr lang="en-CA" dirty="0"/>
          </a:p>
        </p:txBody>
      </p:sp>
    </p:spTree>
    <p:extLst>
      <p:ext uri="{BB962C8B-B14F-4D97-AF65-F5344CB8AC3E}">
        <p14:creationId xmlns:p14="http://schemas.microsoft.com/office/powerpoint/2010/main" val="2214781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5B33F-725C-3E5E-6991-5EA85E4214EF}"/>
              </a:ext>
            </a:extLst>
          </p:cNvPr>
          <p:cNvSpPr>
            <a:spLocks noGrp="1"/>
          </p:cNvSpPr>
          <p:nvPr>
            <p:ph type="title"/>
          </p:nvPr>
        </p:nvSpPr>
        <p:spPr/>
        <p:txBody>
          <a:bodyPr/>
          <a:lstStyle/>
          <a:p>
            <a:r>
              <a:rPr lang="en-US" dirty="0" err="1"/>
              <a:t>Yourturn</a:t>
            </a:r>
            <a:r>
              <a:rPr lang="en-US"/>
              <a:t> 1b</a:t>
            </a:r>
            <a:endParaRPr lang="en-CA"/>
          </a:p>
        </p:txBody>
      </p:sp>
    </p:spTree>
    <p:extLst>
      <p:ext uri="{BB962C8B-B14F-4D97-AF65-F5344CB8AC3E}">
        <p14:creationId xmlns:p14="http://schemas.microsoft.com/office/powerpoint/2010/main" val="1969841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5B33F-725C-3E5E-6991-5EA85E4214EF}"/>
              </a:ext>
            </a:extLst>
          </p:cNvPr>
          <p:cNvSpPr>
            <a:spLocks noGrp="1"/>
          </p:cNvSpPr>
          <p:nvPr>
            <p:ph type="title"/>
          </p:nvPr>
        </p:nvSpPr>
        <p:spPr/>
        <p:txBody>
          <a:bodyPr/>
          <a:lstStyle/>
          <a:p>
            <a:r>
              <a:rPr lang="en-US" dirty="0" err="1"/>
              <a:t>Yourturn</a:t>
            </a:r>
            <a:r>
              <a:rPr lang="en-US"/>
              <a:t> 1b</a:t>
            </a:r>
            <a:endParaRPr lang="en-CA"/>
          </a:p>
        </p:txBody>
      </p:sp>
      <p:sp>
        <p:nvSpPr>
          <p:cNvPr id="3" name="Text Placeholder 2">
            <a:extLst>
              <a:ext uri="{FF2B5EF4-FFF2-40B4-BE49-F238E27FC236}">
                <a16:creationId xmlns:a16="http://schemas.microsoft.com/office/drawing/2014/main" id="{466DF39E-F151-2935-C919-CF486DC6F989}"/>
              </a:ext>
            </a:extLst>
          </p:cNvPr>
          <p:cNvSpPr>
            <a:spLocks noGrp="1"/>
          </p:cNvSpPr>
          <p:nvPr>
            <p:ph type="body" sz="quarter" idx="11"/>
          </p:nvPr>
        </p:nvSpPr>
        <p:spPr/>
        <p:txBody>
          <a:bodyPr/>
          <a:lstStyle/>
          <a:p>
            <a:r>
              <a:rPr lang="en-US" dirty="0"/>
              <a:t>Let’s do it together!</a:t>
            </a:r>
            <a:endParaRPr lang="en-CA" dirty="0"/>
          </a:p>
        </p:txBody>
      </p:sp>
    </p:spTree>
    <p:extLst>
      <p:ext uri="{BB962C8B-B14F-4D97-AF65-F5344CB8AC3E}">
        <p14:creationId xmlns:p14="http://schemas.microsoft.com/office/powerpoint/2010/main" val="2936064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B711C5-7055-7E04-4B88-04F8281F7555}"/>
              </a:ext>
            </a:extLst>
          </p:cNvPr>
          <p:cNvSpPr>
            <a:spLocks noGrp="1"/>
          </p:cNvSpPr>
          <p:nvPr>
            <p:ph type="body" sz="quarter" idx="10"/>
          </p:nvPr>
        </p:nvSpPr>
        <p:spPr/>
        <p:txBody>
          <a:bodyPr/>
          <a:lstStyle/>
          <a:p>
            <a:endParaRPr lang="en-CA"/>
          </a:p>
        </p:txBody>
      </p:sp>
      <p:sp>
        <p:nvSpPr>
          <p:cNvPr id="3" name="Title 2">
            <a:extLst>
              <a:ext uri="{FF2B5EF4-FFF2-40B4-BE49-F238E27FC236}">
                <a16:creationId xmlns:a16="http://schemas.microsoft.com/office/drawing/2014/main" id="{05D5CDC6-D5A6-5CDA-4DCC-9074EF34C6D5}"/>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BE5B147E-BB78-CC1F-8DF3-94F10378D38B}"/>
              </a:ext>
            </a:extLst>
          </p:cNvPr>
          <p:cNvPicPr>
            <a:picLocks noChangeAspect="1"/>
          </p:cNvPicPr>
          <p:nvPr/>
        </p:nvPicPr>
        <p:blipFill>
          <a:blip r:embed="rId2"/>
          <a:stretch>
            <a:fillRect/>
          </a:stretch>
        </p:blipFill>
        <p:spPr>
          <a:xfrm>
            <a:off x="2412778" y="275318"/>
            <a:ext cx="7366443" cy="5979951"/>
          </a:xfrm>
          <a:prstGeom prst="rect">
            <a:avLst/>
          </a:prstGeom>
        </p:spPr>
      </p:pic>
    </p:spTree>
    <p:extLst>
      <p:ext uri="{BB962C8B-B14F-4D97-AF65-F5344CB8AC3E}">
        <p14:creationId xmlns:p14="http://schemas.microsoft.com/office/powerpoint/2010/main" val="890760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37A701-0875-57F1-B570-3BA896D4AC34}"/>
              </a:ext>
            </a:extLst>
          </p:cNvPr>
          <p:cNvSpPr>
            <a:spLocks noGrp="1"/>
          </p:cNvSpPr>
          <p:nvPr>
            <p:ph type="title"/>
          </p:nvPr>
        </p:nvSpPr>
        <p:spPr/>
        <p:txBody>
          <a:bodyPr/>
          <a:lstStyle/>
          <a:p>
            <a:r>
              <a:rPr lang="en-US" dirty="0"/>
              <a:t>Yourturn3.Start</a:t>
            </a:r>
            <a:endParaRPr lang="en-CA" dirty="0"/>
          </a:p>
        </p:txBody>
      </p:sp>
    </p:spTree>
    <p:extLst>
      <p:ext uri="{BB962C8B-B14F-4D97-AF65-F5344CB8AC3E}">
        <p14:creationId xmlns:p14="http://schemas.microsoft.com/office/powerpoint/2010/main" val="3494484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37A701-0875-57F1-B570-3BA896D4AC34}"/>
              </a:ext>
            </a:extLst>
          </p:cNvPr>
          <p:cNvSpPr>
            <a:spLocks noGrp="1"/>
          </p:cNvSpPr>
          <p:nvPr>
            <p:ph type="title"/>
          </p:nvPr>
        </p:nvSpPr>
        <p:spPr/>
        <p:txBody>
          <a:bodyPr/>
          <a:lstStyle/>
          <a:p>
            <a:r>
              <a:rPr lang="en-US" dirty="0"/>
              <a:t>Yourturn4.Start</a:t>
            </a:r>
            <a:endParaRPr lang="en-CA" dirty="0"/>
          </a:p>
        </p:txBody>
      </p:sp>
    </p:spTree>
    <p:extLst>
      <p:ext uri="{BB962C8B-B14F-4D97-AF65-F5344CB8AC3E}">
        <p14:creationId xmlns:p14="http://schemas.microsoft.com/office/powerpoint/2010/main" val="319728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EA6BC-C182-096A-51B1-3BAB3F8F83AC}"/>
              </a:ext>
            </a:extLst>
          </p:cNvPr>
          <p:cNvSpPr>
            <a:spLocks noGrp="1"/>
          </p:cNvSpPr>
          <p:nvPr>
            <p:ph type="title"/>
          </p:nvPr>
        </p:nvSpPr>
        <p:spPr/>
        <p:txBody>
          <a:bodyPr/>
          <a:lstStyle/>
          <a:p>
            <a:r>
              <a:rPr lang="en-US" dirty="0"/>
              <a:t>Inner Classes</a:t>
            </a:r>
            <a:endParaRPr lang="en-CA" dirty="0"/>
          </a:p>
        </p:txBody>
      </p:sp>
      <p:sp>
        <p:nvSpPr>
          <p:cNvPr id="2" name="Text Placeholder 1">
            <a:extLst>
              <a:ext uri="{FF2B5EF4-FFF2-40B4-BE49-F238E27FC236}">
                <a16:creationId xmlns:a16="http://schemas.microsoft.com/office/drawing/2014/main" id="{0502B7B2-526E-51B2-D0DF-2AD4579476BA}"/>
              </a:ext>
            </a:extLst>
          </p:cNvPr>
          <p:cNvSpPr>
            <a:spLocks noGrp="1"/>
          </p:cNvSpPr>
          <p:nvPr>
            <p:ph type="body" sz="quarter" idx="11"/>
          </p:nvPr>
        </p:nvSpPr>
        <p:spPr/>
        <p:txBody>
          <a:bodyPr/>
          <a:lstStyle/>
          <a:p>
            <a:r>
              <a:rPr lang="en-US" dirty="0"/>
              <a:t>Week-11:innerclasses:Start</a:t>
            </a:r>
            <a:endParaRPr lang="en-CA" dirty="0"/>
          </a:p>
        </p:txBody>
      </p:sp>
    </p:spTree>
    <p:extLst>
      <p:ext uri="{BB962C8B-B14F-4D97-AF65-F5344CB8AC3E}">
        <p14:creationId xmlns:p14="http://schemas.microsoft.com/office/powerpoint/2010/main" val="1714077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37A701-0875-57F1-B570-3BA896D4AC34}"/>
              </a:ext>
            </a:extLst>
          </p:cNvPr>
          <p:cNvSpPr>
            <a:spLocks noGrp="1"/>
          </p:cNvSpPr>
          <p:nvPr>
            <p:ph type="title"/>
          </p:nvPr>
        </p:nvSpPr>
        <p:spPr/>
        <p:txBody>
          <a:bodyPr/>
          <a:lstStyle/>
          <a:p>
            <a:r>
              <a:rPr lang="en-US" dirty="0"/>
              <a:t>Yourturn5.Start</a:t>
            </a:r>
            <a:br>
              <a:rPr lang="en-US" dirty="0"/>
            </a:br>
            <a:r>
              <a:rPr lang="en-US" dirty="0"/>
              <a:t>For </a:t>
            </a:r>
            <a:r>
              <a:rPr lang="en-US" dirty="0" err="1"/>
              <a:t>supersmartypants</a:t>
            </a:r>
            <a:r>
              <a:rPr lang="en-US"/>
              <a:t> only!</a:t>
            </a:r>
            <a:endParaRPr lang="en-CA" dirty="0"/>
          </a:p>
        </p:txBody>
      </p:sp>
    </p:spTree>
    <p:extLst>
      <p:ext uri="{BB962C8B-B14F-4D97-AF65-F5344CB8AC3E}">
        <p14:creationId xmlns:p14="http://schemas.microsoft.com/office/powerpoint/2010/main" val="2745643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9D5AFE-B959-B1DD-1E08-3B20F6929599}"/>
              </a:ext>
            </a:extLst>
          </p:cNvPr>
          <p:cNvSpPr>
            <a:spLocks noGrp="1"/>
          </p:cNvSpPr>
          <p:nvPr>
            <p:ph type="body" sz="quarter" idx="10"/>
          </p:nvPr>
        </p:nvSpPr>
        <p:spPr>
          <a:xfrm>
            <a:off x="530469" y="5207267"/>
            <a:ext cx="10195984" cy="2376442"/>
          </a:xfrm>
        </p:spPr>
        <p:txBody>
          <a:bodyPr/>
          <a:lstStyle/>
          <a:p>
            <a:pPr marL="0" indent="0" algn="ctr">
              <a:buNone/>
            </a:pPr>
            <a:r>
              <a:rPr lang="en-US" dirty="0"/>
              <a:t>What does that mean, again?</a:t>
            </a:r>
            <a:endParaRPr lang="en-CA" dirty="0"/>
          </a:p>
        </p:txBody>
      </p:sp>
      <p:sp>
        <p:nvSpPr>
          <p:cNvPr id="3" name="Title 2">
            <a:extLst>
              <a:ext uri="{FF2B5EF4-FFF2-40B4-BE49-F238E27FC236}">
                <a16:creationId xmlns:a16="http://schemas.microsoft.com/office/drawing/2014/main" id="{CF44F082-878C-35B0-DD2F-D9FD1306ECAC}"/>
              </a:ext>
            </a:extLst>
          </p:cNvPr>
          <p:cNvSpPr>
            <a:spLocks noGrp="1"/>
          </p:cNvSpPr>
          <p:nvPr>
            <p:ph type="title"/>
          </p:nvPr>
        </p:nvSpPr>
        <p:spPr>
          <a:xfrm>
            <a:off x="530469" y="217722"/>
            <a:ext cx="10972800" cy="1143000"/>
          </a:xfrm>
        </p:spPr>
        <p:txBody>
          <a:bodyPr>
            <a:normAutofit fontScale="90000"/>
          </a:bodyPr>
          <a:lstStyle/>
          <a:p>
            <a:r>
              <a:rPr lang="en-US" dirty="0"/>
              <a:t>By the way, remember the buttons?</a:t>
            </a:r>
            <a:br>
              <a:rPr lang="en-US" dirty="0"/>
            </a:br>
            <a:r>
              <a:rPr lang="en-US" dirty="0"/>
              <a:t>The Java FX </a:t>
            </a:r>
            <a:r>
              <a:rPr lang="en-US" dirty="0" err="1"/>
              <a:t>EventHandler</a:t>
            </a:r>
            <a:r>
              <a:rPr lang="en-US" dirty="0"/>
              <a:t> is a functional interface</a:t>
            </a:r>
            <a:endParaRPr lang="en-CA" dirty="0"/>
          </a:p>
        </p:txBody>
      </p:sp>
      <p:pic>
        <p:nvPicPr>
          <p:cNvPr id="4" name="Picture 3">
            <a:extLst>
              <a:ext uri="{FF2B5EF4-FFF2-40B4-BE49-F238E27FC236}">
                <a16:creationId xmlns:a16="http://schemas.microsoft.com/office/drawing/2014/main" id="{701D2823-6A35-4DB7-B1A0-15F437319CBF}"/>
              </a:ext>
            </a:extLst>
          </p:cNvPr>
          <p:cNvPicPr>
            <a:picLocks noChangeAspect="1"/>
          </p:cNvPicPr>
          <p:nvPr/>
        </p:nvPicPr>
        <p:blipFill>
          <a:blip r:embed="rId2"/>
          <a:stretch>
            <a:fillRect/>
          </a:stretch>
        </p:blipFill>
        <p:spPr>
          <a:xfrm>
            <a:off x="949101" y="1614984"/>
            <a:ext cx="9614381" cy="3592283"/>
          </a:xfrm>
          <a:prstGeom prst="rect">
            <a:avLst/>
          </a:prstGeom>
        </p:spPr>
      </p:pic>
    </p:spTree>
    <p:extLst>
      <p:ext uri="{BB962C8B-B14F-4D97-AF65-F5344CB8AC3E}">
        <p14:creationId xmlns:p14="http://schemas.microsoft.com/office/powerpoint/2010/main" val="3166118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5A8A05-1873-DE17-F00D-CB373DC21BF9}"/>
              </a:ext>
            </a:extLst>
          </p:cNvPr>
          <p:cNvSpPr>
            <a:spLocks noGrp="1"/>
          </p:cNvSpPr>
          <p:nvPr>
            <p:ph type="body" sz="quarter" idx="10"/>
          </p:nvPr>
        </p:nvSpPr>
        <p:spPr>
          <a:xfrm>
            <a:off x="998008" y="827466"/>
            <a:ext cx="10195984" cy="5450416"/>
          </a:xfrm>
        </p:spPr>
        <p:txBody>
          <a:bodyPr>
            <a:normAutofit lnSpcReduction="10000"/>
          </a:bodyPr>
          <a:lstStyle/>
          <a:p>
            <a:r>
              <a:rPr lang="en-US" dirty="0"/>
              <a:t>What if our </a:t>
            </a:r>
            <a:r>
              <a:rPr lang="en-US" dirty="0" err="1"/>
              <a:t>EventHandler</a:t>
            </a:r>
            <a:r>
              <a:rPr lang="en-US" dirty="0"/>
              <a:t> interface had two abstract methods?</a:t>
            </a:r>
          </a:p>
          <a:p>
            <a:r>
              <a:rPr lang="en-US" dirty="0"/>
              <a:t>Hmmm…could we use Lambda?</a:t>
            </a:r>
          </a:p>
          <a:p>
            <a:r>
              <a:rPr lang="en-US" dirty="0"/>
              <a:t>No!  In order to use lambdas, the objects that we build must have only one abstract method.</a:t>
            </a:r>
          </a:p>
          <a:p>
            <a:r>
              <a:rPr lang="en-US" dirty="0"/>
              <a:t>We call an interface with only one abstract method, a </a:t>
            </a:r>
            <a:r>
              <a:rPr lang="en-US" dirty="0">
                <a:effectLst>
                  <a:glow rad="101600">
                    <a:srgbClr val="FF00FF">
                      <a:alpha val="60000"/>
                    </a:srgbClr>
                  </a:glow>
                  <a:outerShdw blurRad="38100" dist="38100" dir="2700000" algn="tl">
                    <a:srgbClr val="000000">
                      <a:alpha val="43137"/>
                    </a:srgbClr>
                  </a:outerShdw>
                </a:effectLst>
              </a:rPr>
              <a:t>Functional Interface</a:t>
            </a:r>
            <a:endParaRPr lang="en-CA" dirty="0">
              <a:effectLst>
                <a:glow rad="101600">
                  <a:srgbClr val="FF00FF">
                    <a:alpha val="60000"/>
                  </a:srgbClr>
                </a:glow>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B053FFB7-D37D-4F69-769E-2C6631DFDC7A}"/>
              </a:ext>
            </a:extLst>
          </p:cNvPr>
          <p:cNvSpPr>
            <a:spLocks noGrp="1"/>
          </p:cNvSpPr>
          <p:nvPr>
            <p:ph type="title"/>
          </p:nvPr>
        </p:nvSpPr>
        <p:spPr/>
        <p:txBody>
          <a:bodyPr/>
          <a:lstStyle/>
          <a:p>
            <a:r>
              <a:rPr lang="en-US" dirty="0"/>
              <a:t>So, let’s talk about our lambda Expression</a:t>
            </a:r>
            <a:endParaRPr lang="en-CA" dirty="0"/>
          </a:p>
        </p:txBody>
      </p:sp>
    </p:spTree>
    <p:extLst>
      <p:ext uri="{BB962C8B-B14F-4D97-AF65-F5344CB8AC3E}">
        <p14:creationId xmlns:p14="http://schemas.microsoft.com/office/powerpoint/2010/main" val="423924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1000"/>
                                        <p:tgtEl>
                                          <p:spTgt spid="2">
                                            <p:txEl>
                                              <p:pRg st="1" end="1"/>
                                            </p:txEl>
                                          </p:spTgt>
                                        </p:tgtEl>
                                      </p:cBhvr>
                                    </p:animEffect>
                                    <p:anim calcmode="lin" valueType="num">
                                      <p:cBhvr>
                                        <p:cTn id="1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1000"/>
                                        <p:tgtEl>
                                          <p:spTgt spid="2">
                                            <p:txEl>
                                              <p:pRg st="2" end="2"/>
                                            </p:txEl>
                                          </p:spTgt>
                                        </p:tgtEl>
                                      </p:cBhvr>
                                    </p:animEffect>
                                    <p:anim calcmode="lin" valueType="num">
                                      <p:cBhvr>
                                        <p:cTn id="2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anim calcmode="lin" valueType="num">
                                      <p:cBhvr>
                                        <p:cTn id="2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393264-8845-9D5D-697C-745725095E33}"/>
              </a:ext>
            </a:extLst>
          </p:cNvPr>
          <p:cNvSpPr>
            <a:spLocks noGrp="1"/>
          </p:cNvSpPr>
          <p:nvPr>
            <p:ph type="body" sz="quarter" idx="10"/>
          </p:nvPr>
        </p:nvSpPr>
        <p:spPr/>
        <p:txBody>
          <a:bodyPr/>
          <a:lstStyle/>
          <a:p>
            <a:endParaRPr lang="en-CA" dirty="0"/>
          </a:p>
        </p:txBody>
      </p:sp>
      <p:sp>
        <p:nvSpPr>
          <p:cNvPr id="3" name="Title 2">
            <a:extLst>
              <a:ext uri="{FF2B5EF4-FFF2-40B4-BE49-F238E27FC236}">
                <a16:creationId xmlns:a16="http://schemas.microsoft.com/office/drawing/2014/main" id="{1E532CD9-1987-1129-A759-2958D221F132}"/>
              </a:ext>
            </a:extLst>
          </p:cNvPr>
          <p:cNvSpPr>
            <a:spLocks noGrp="1"/>
          </p:cNvSpPr>
          <p:nvPr>
            <p:ph type="title"/>
          </p:nvPr>
        </p:nvSpPr>
        <p:spPr/>
        <p:txBody>
          <a:bodyPr/>
          <a:lstStyle/>
          <a:p>
            <a:r>
              <a:rPr lang="en-US" dirty="0"/>
              <a:t>@FunctionalInterface annotation</a:t>
            </a:r>
            <a:endParaRPr lang="en-CA" dirty="0"/>
          </a:p>
        </p:txBody>
      </p:sp>
      <p:pic>
        <p:nvPicPr>
          <p:cNvPr id="5" name="Picture 4">
            <a:extLst>
              <a:ext uri="{FF2B5EF4-FFF2-40B4-BE49-F238E27FC236}">
                <a16:creationId xmlns:a16="http://schemas.microsoft.com/office/drawing/2014/main" id="{E3E8D67C-DD67-3A33-E576-228A3680A5AA}"/>
              </a:ext>
            </a:extLst>
          </p:cNvPr>
          <p:cNvPicPr>
            <a:picLocks noChangeAspect="1"/>
          </p:cNvPicPr>
          <p:nvPr/>
        </p:nvPicPr>
        <p:blipFill>
          <a:blip r:embed="rId3"/>
          <a:stretch>
            <a:fillRect/>
          </a:stretch>
        </p:blipFill>
        <p:spPr>
          <a:xfrm>
            <a:off x="641253" y="2868216"/>
            <a:ext cx="5942857" cy="2238095"/>
          </a:xfrm>
          <a:prstGeom prst="rect">
            <a:avLst/>
          </a:prstGeom>
        </p:spPr>
      </p:pic>
      <p:cxnSp>
        <p:nvCxnSpPr>
          <p:cNvPr id="6" name="Straight Arrow Connector 5">
            <a:extLst>
              <a:ext uri="{FF2B5EF4-FFF2-40B4-BE49-F238E27FC236}">
                <a16:creationId xmlns:a16="http://schemas.microsoft.com/office/drawing/2014/main" id="{2C9D0E36-786B-9B10-6700-A0D28962AF4D}"/>
              </a:ext>
            </a:extLst>
          </p:cNvPr>
          <p:cNvCxnSpPr>
            <a:cxnSpLocks/>
          </p:cNvCxnSpPr>
          <p:nvPr/>
        </p:nvCxnSpPr>
        <p:spPr>
          <a:xfrm flipH="1">
            <a:off x="2779395" y="2369449"/>
            <a:ext cx="4478054" cy="1117302"/>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57A589-54AE-1EC5-BE8B-C16B8FB08EC5}"/>
              </a:ext>
            </a:extLst>
          </p:cNvPr>
          <p:cNvSpPr txBox="1"/>
          <p:nvPr/>
        </p:nvSpPr>
        <p:spPr>
          <a:xfrm>
            <a:off x="7257449" y="2046845"/>
            <a:ext cx="1795876" cy="461665"/>
          </a:xfrm>
          <a:prstGeom prst="rect">
            <a:avLst/>
          </a:prstGeom>
          <a:noFill/>
        </p:spPr>
        <p:txBody>
          <a:bodyPr wrap="none" rtlCol="0">
            <a:spAutoFit/>
          </a:bodyPr>
          <a:lstStyle/>
          <a:p>
            <a:pPr algn="l"/>
            <a:r>
              <a:rPr lang="en-US" sz="2400" b="1" dirty="0">
                <a:solidFill>
                  <a:schemeClr val="bg1"/>
                </a:solidFill>
              </a:rPr>
              <a:t>A good idea!</a:t>
            </a:r>
            <a:endParaRPr lang="en-CA" sz="2400" b="1" dirty="0" err="1">
              <a:solidFill>
                <a:schemeClr val="bg1"/>
              </a:solidFill>
            </a:endParaRPr>
          </a:p>
        </p:txBody>
      </p:sp>
    </p:spTree>
    <p:extLst>
      <p:ext uri="{BB962C8B-B14F-4D97-AF65-F5344CB8AC3E}">
        <p14:creationId xmlns:p14="http://schemas.microsoft.com/office/powerpoint/2010/main" val="3664434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963B09-C32F-CDF3-69EA-381954036243}"/>
              </a:ext>
            </a:extLst>
          </p:cNvPr>
          <p:cNvSpPr>
            <a:spLocks noGrp="1"/>
          </p:cNvSpPr>
          <p:nvPr>
            <p:ph type="body" sz="quarter" idx="10"/>
          </p:nvPr>
        </p:nvSpPr>
        <p:spPr/>
        <p:txBody>
          <a:bodyPr>
            <a:normAutofit fontScale="62500" lnSpcReduction="20000"/>
          </a:bodyPr>
          <a:lstStyle/>
          <a:p>
            <a:r>
              <a:rPr lang="en-US" dirty="0"/>
              <a:t>We can create a separate class that implements our event handler interface and register the resulting object it as a listener</a:t>
            </a:r>
          </a:p>
          <a:p>
            <a:r>
              <a:rPr lang="en-US" dirty="0"/>
              <a:t>We can create an inner class implements our event handler interface and register the resulting object as a listener.</a:t>
            </a:r>
          </a:p>
          <a:p>
            <a:r>
              <a:rPr lang="en-US" dirty="0"/>
              <a:t>We can use an anonymous, inner class and register that object as a listener</a:t>
            </a:r>
          </a:p>
          <a:p>
            <a:r>
              <a:rPr lang="en-US" dirty="0"/>
              <a:t>If our interface only has one abstract method, we can use a lambda expression to instantiate and register our event handler object.</a:t>
            </a:r>
          </a:p>
          <a:p>
            <a:r>
              <a:rPr lang="en-US" dirty="0"/>
              <a:t>Lambda expressions are a way for us to build</a:t>
            </a:r>
            <a:r>
              <a:rPr lang="en-US" dirty="0">
                <a:solidFill>
                  <a:srgbClr val="FF00FF"/>
                </a:solidFill>
              </a:rPr>
              <a:t> anonymous, inner classes in the most compact way possible</a:t>
            </a:r>
          </a:p>
          <a:p>
            <a:r>
              <a:rPr lang="en-US" dirty="0"/>
              <a:t>We call interfaces with a single, abstract method, Functional Interfaces.  Functional Interfaces can make use of lambdas</a:t>
            </a:r>
            <a:endParaRPr lang="en-CA" dirty="0"/>
          </a:p>
        </p:txBody>
      </p:sp>
      <p:sp>
        <p:nvSpPr>
          <p:cNvPr id="3" name="Title 2">
            <a:extLst>
              <a:ext uri="{FF2B5EF4-FFF2-40B4-BE49-F238E27FC236}">
                <a16:creationId xmlns:a16="http://schemas.microsoft.com/office/drawing/2014/main" id="{4A06F90C-8ABB-4B2A-552B-D277AF0E4131}"/>
              </a:ext>
            </a:extLst>
          </p:cNvPr>
          <p:cNvSpPr>
            <a:spLocks noGrp="1"/>
          </p:cNvSpPr>
          <p:nvPr>
            <p:ph type="title"/>
          </p:nvPr>
        </p:nvSpPr>
        <p:spPr/>
        <p:txBody>
          <a:bodyPr/>
          <a:lstStyle/>
          <a:p>
            <a:r>
              <a:rPr lang="en-US" dirty="0"/>
              <a:t>Review</a:t>
            </a:r>
            <a:endParaRPr lang="en-CA" dirty="0"/>
          </a:p>
        </p:txBody>
      </p:sp>
    </p:spTree>
    <p:extLst>
      <p:ext uri="{BB962C8B-B14F-4D97-AF65-F5344CB8AC3E}">
        <p14:creationId xmlns:p14="http://schemas.microsoft.com/office/powerpoint/2010/main" val="1459481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C027E2-A3C3-C1CE-8EF6-D28C998438D8}"/>
              </a:ext>
            </a:extLst>
          </p:cNvPr>
          <p:cNvSpPr>
            <a:spLocks noGrp="1"/>
          </p:cNvSpPr>
          <p:nvPr>
            <p:ph type="body" sz="quarter" idx="10"/>
          </p:nvPr>
        </p:nvSpPr>
        <p:spPr/>
        <p:txBody>
          <a:bodyPr/>
          <a:lstStyle/>
          <a:p>
            <a:r>
              <a:rPr lang="en-US" dirty="0"/>
              <a:t>So, Java can have inner classes.</a:t>
            </a:r>
          </a:p>
          <a:p>
            <a:r>
              <a:rPr lang="en-US" dirty="0"/>
              <a:t>However, to instantiate the inner class, we either need to make it static or instantiate an instance of the outer class in order to instantiate it.</a:t>
            </a:r>
          </a:p>
          <a:p>
            <a:r>
              <a:rPr lang="en-US" dirty="0"/>
              <a:t>OK, So what?  What’s the point?</a:t>
            </a:r>
          </a:p>
          <a:p>
            <a:pPr lvl="1"/>
            <a:r>
              <a:rPr lang="en-US" dirty="0">
                <a:effectLst>
                  <a:glow rad="101600">
                    <a:srgbClr val="FF00FF">
                      <a:alpha val="60000"/>
                    </a:srgbClr>
                  </a:glow>
                  <a:outerShdw blurRad="38100" dist="38100" dir="2700000" algn="tl">
                    <a:srgbClr val="000000">
                      <a:alpha val="43137"/>
                    </a:srgbClr>
                  </a:outerShdw>
                </a:effectLst>
              </a:rPr>
              <a:t>Stay tuned!</a:t>
            </a:r>
            <a:endParaRPr lang="en-CA" dirty="0">
              <a:effectLst>
                <a:glow rad="101600">
                  <a:srgbClr val="FF00FF">
                    <a:alpha val="60000"/>
                  </a:srgbClr>
                </a:glow>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AE39F6D6-8333-7744-537E-A7139FDD4AEB}"/>
              </a:ext>
            </a:extLst>
          </p:cNvPr>
          <p:cNvSpPr>
            <a:spLocks noGrp="1"/>
          </p:cNvSpPr>
          <p:nvPr>
            <p:ph type="title"/>
          </p:nvPr>
        </p:nvSpPr>
        <p:spPr>
          <a:xfrm>
            <a:off x="521045" y="-10734"/>
            <a:ext cx="10972800" cy="1143000"/>
          </a:xfrm>
        </p:spPr>
        <p:txBody>
          <a:bodyPr>
            <a:normAutofit fontScale="90000"/>
          </a:bodyPr>
          <a:lstStyle/>
          <a:p>
            <a:r>
              <a:rPr lang="en-US" dirty="0"/>
              <a:t>Inner  Classes and</a:t>
            </a:r>
            <a:br>
              <a:rPr lang="en-US" dirty="0"/>
            </a:br>
            <a:r>
              <a:rPr lang="en-US" dirty="0"/>
              <a:t>Inner Static Classes</a:t>
            </a:r>
            <a:endParaRPr lang="en-CA" dirty="0"/>
          </a:p>
        </p:txBody>
      </p:sp>
      <p:pic>
        <p:nvPicPr>
          <p:cNvPr id="5" name="Picture 4">
            <a:extLst>
              <a:ext uri="{FF2B5EF4-FFF2-40B4-BE49-F238E27FC236}">
                <a16:creationId xmlns:a16="http://schemas.microsoft.com/office/drawing/2014/main" id="{F3AB9C3A-6427-B61F-EE01-B58C11D17E32}"/>
              </a:ext>
            </a:extLst>
          </p:cNvPr>
          <p:cNvPicPr>
            <a:picLocks noChangeAspect="1"/>
          </p:cNvPicPr>
          <p:nvPr/>
        </p:nvPicPr>
        <p:blipFill>
          <a:blip r:embed="rId2"/>
          <a:stretch>
            <a:fillRect/>
          </a:stretch>
        </p:blipFill>
        <p:spPr>
          <a:xfrm>
            <a:off x="9164036" y="4051914"/>
            <a:ext cx="2506919" cy="2746434"/>
          </a:xfrm>
          <a:prstGeom prst="rect">
            <a:avLst/>
          </a:prstGeom>
        </p:spPr>
      </p:pic>
    </p:spTree>
    <p:extLst>
      <p:ext uri="{BB962C8B-B14F-4D97-AF65-F5344CB8AC3E}">
        <p14:creationId xmlns:p14="http://schemas.microsoft.com/office/powerpoint/2010/main" val="331940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96C21-CC00-1C0D-07C9-6C6AA04B7B3A}"/>
              </a:ext>
            </a:extLst>
          </p:cNvPr>
          <p:cNvSpPr>
            <a:spLocks noGrp="1"/>
          </p:cNvSpPr>
          <p:nvPr>
            <p:ph type="body" sz="quarter" idx="10"/>
          </p:nvPr>
        </p:nvSpPr>
        <p:spPr>
          <a:xfrm>
            <a:off x="1819810" y="2150839"/>
            <a:ext cx="10195984" cy="5450416"/>
          </a:xfrm>
        </p:spPr>
        <p:txBody>
          <a:bodyPr/>
          <a:lstStyle/>
          <a:p>
            <a:pPr marL="0" indent="0">
              <a:buNone/>
            </a:pPr>
            <a:r>
              <a:rPr lang="en-CA" dirty="0"/>
              <a:t>There was a land called </a:t>
            </a:r>
            <a:r>
              <a:rPr lang="en-CA" dirty="0" err="1"/>
              <a:t>Javatopia</a:t>
            </a:r>
            <a:r>
              <a:rPr lang="en-CA" dirty="0"/>
              <a:t>…</a:t>
            </a:r>
          </a:p>
        </p:txBody>
      </p:sp>
      <p:sp>
        <p:nvSpPr>
          <p:cNvPr id="3" name="Title 2">
            <a:extLst>
              <a:ext uri="{FF2B5EF4-FFF2-40B4-BE49-F238E27FC236}">
                <a16:creationId xmlns:a16="http://schemas.microsoft.com/office/drawing/2014/main" id="{993F11D8-09D3-9149-97BB-4F8AFF9F6E54}"/>
              </a:ext>
            </a:extLst>
          </p:cNvPr>
          <p:cNvSpPr>
            <a:spLocks noGrp="1"/>
          </p:cNvSpPr>
          <p:nvPr>
            <p:ph type="title"/>
          </p:nvPr>
        </p:nvSpPr>
        <p:spPr/>
        <p:txBody>
          <a:bodyPr>
            <a:normAutofit fontScale="90000"/>
          </a:bodyPr>
          <a:lstStyle/>
          <a:p>
            <a:br>
              <a:rPr lang="en-US" dirty="0"/>
            </a:br>
            <a:r>
              <a:rPr lang="en-US" dirty="0"/>
              <a:t>Once upon a time…</a:t>
            </a:r>
            <a:endParaRPr lang="en-CA" dirty="0"/>
          </a:p>
        </p:txBody>
      </p:sp>
      <p:pic>
        <p:nvPicPr>
          <p:cNvPr id="4" name="Picture 2" descr="Baker Stock Illustrations – 46,425 Baker Stock Illustrations, Vectors &amp;  Clipart - Dreamstime">
            <a:extLst>
              <a:ext uri="{FF2B5EF4-FFF2-40B4-BE49-F238E27FC236}">
                <a16:creationId xmlns:a16="http://schemas.microsoft.com/office/drawing/2014/main" id="{9F09CA35-337E-8158-1534-9BDA42C3C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94" y="3111464"/>
            <a:ext cx="2671631" cy="17799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E81D3D8-A810-6AA3-BBB3-B2C1FCBA42E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9048" l="6525" r="89886">
                        <a14:foregroundMark x1="13051" y1="31905" x2="14029" y2="79524"/>
                        <a14:foregroundMark x1="26754" y1="28095" x2="25938" y2="92857"/>
                        <a14:foregroundMark x1="35726" y1="42857" x2="36705" y2="80476"/>
                        <a14:foregroundMark x1="25285" y1="27619" x2="25285" y2="27619"/>
                        <a14:foregroundMark x1="24959" y1="18571" x2="24959" y2="18571"/>
                        <a14:foregroundMark x1="59869" y1="23810" x2="59869" y2="23810"/>
                        <a14:foregroundMark x1="81240" y1="29524" x2="81240" y2="29524"/>
                        <a14:foregroundMark x1="84176" y1="18095" x2="84176" y2="18095"/>
                        <a14:foregroundMark x1="84013" y1="16190" x2="78303" y2="25714"/>
                        <a14:foregroundMark x1="85318" y1="20000" x2="76835" y2="23333"/>
                        <a14:foregroundMark x1="76835" y1="23333" x2="76998" y2="30476"/>
                        <a14:foregroundMark x1="85318" y1="17143" x2="86297" y2="24762"/>
                        <a14:foregroundMark x1="86623" y1="30476" x2="87602" y2="34762"/>
                        <a14:foregroundMark x1="69657" y1="95714" x2="73736" y2="97143"/>
                        <a14:foregroundMark x1="81240" y1="77619" x2="79119" y2="99048"/>
                        <a14:foregroundMark x1="84502" y1="77143" x2="83850" y2="96190"/>
                        <a14:foregroundMark x1="38662" y1="84286" x2="38662" y2="84286"/>
                        <a14:foregroundMark x1="40131" y1="88571" x2="40131" y2="88571"/>
                        <a14:foregroundMark x1="47961" y1="26667" x2="48613" y2="26190"/>
                        <a14:foregroundMark x1="49266" y1="12857" x2="49266" y2="12857"/>
                        <a14:foregroundMark x1="48450" y1="51429" x2="48450" y2="51429"/>
                        <a14:foregroundMark x1="43393" y1="33810" x2="43393" y2="33810"/>
                        <a14:foregroundMark x1="43067" y1="29048" x2="43067" y2="29048"/>
                        <a14:foregroundMark x1="45514" y1="39048" x2="45514" y2="39048"/>
                        <a14:foregroundMark x1="54976" y1="83810" x2="54976" y2="83810"/>
                        <a14:foregroundMark x1="23002" y1="88095" x2="23002" y2="88095"/>
                        <a14:foregroundMark x1="20718" y1="92381" x2="20718" y2="92381"/>
                        <a14:foregroundMark x1="21533" y1="81429" x2="21533" y2="81429"/>
                        <a14:foregroundMark x1="21533" y1="58571" x2="21533" y2="58571"/>
                        <a14:foregroundMark x1="21860" y1="66667" x2="21860" y2="66667"/>
                        <a14:foregroundMark x1="20228" y1="83333" x2="20228" y2="83333"/>
                        <a14:foregroundMark x1="20228" y1="86190" x2="20228" y2="86190"/>
                        <a14:foregroundMark x1="8972" y1="23333" x2="16966" y2="21905"/>
                        <a14:foregroundMark x1="6525" y1="57619" x2="6525" y2="57619"/>
                        <a14:foregroundMark x1="9951" y1="87619" x2="9951" y2="87619"/>
                        <a14:foregroundMark x1="9135" y1="88095" x2="9299" y2="94762"/>
                        <a14:foregroundMark x1="16150" y1="86667" x2="16476" y2="93810"/>
                        <a14:foregroundMark x1="52855" y1="82381" x2="56770" y2="81905"/>
                        <a14:foregroundMark x1="41925" y1="90476" x2="41925" y2="90476"/>
                      </a14:backgroundRemoval>
                    </a14:imgEffect>
                  </a14:imgLayer>
                </a14:imgProps>
              </a:ext>
            </a:extLst>
          </a:blip>
          <a:stretch>
            <a:fillRect/>
          </a:stretch>
        </p:blipFill>
        <p:spPr>
          <a:xfrm>
            <a:off x="7158182" y="2883629"/>
            <a:ext cx="5404625" cy="1851503"/>
          </a:xfrm>
          <a:prstGeom prst="rect">
            <a:avLst/>
          </a:prstGeom>
        </p:spPr>
      </p:pic>
      <p:pic>
        <p:nvPicPr>
          <p:cNvPr id="6" name="Picture 5">
            <a:extLst>
              <a:ext uri="{FF2B5EF4-FFF2-40B4-BE49-F238E27FC236}">
                <a16:creationId xmlns:a16="http://schemas.microsoft.com/office/drawing/2014/main" id="{A5599E38-3877-5532-46F6-B346BF647AA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989" b="89785" l="9871" r="89700">
                        <a14:foregroundMark x1="40343" y1="50806" x2="39485" y2="55108"/>
                        <a14:foregroundMark x1="66524" y1="51075" x2="66094" y2="55914"/>
                        <a14:foregroundMark x1="39914" y1="68817" x2="32618" y2="66398"/>
                        <a14:foregroundMark x1="47210" y1="66935" x2="22318" y2="65860"/>
                        <a14:foregroundMark x1="43348" y1="6989" x2="43348" y2="6989"/>
                      </a14:backgroundRemoval>
                    </a14:imgEffect>
                  </a14:imgLayer>
                </a14:imgProps>
              </a:ext>
            </a:extLst>
          </a:blip>
          <a:stretch>
            <a:fillRect/>
          </a:stretch>
        </p:blipFill>
        <p:spPr>
          <a:xfrm>
            <a:off x="4826489" y="2415750"/>
            <a:ext cx="2091313" cy="3338920"/>
          </a:xfrm>
          <a:prstGeom prst="rect">
            <a:avLst/>
          </a:prstGeom>
        </p:spPr>
      </p:pic>
      <p:pic>
        <p:nvPicPr>
          <p:cNvPr id="7" name="Picture 2" descr="Free Paper Clipart Black And White, Download Free Paper Clipart Black And  White png images, Free ClipArts on Clipart Library">
            <a:extLst>
              <a:ext uri="{FF2B5EF4-FFF2-40B4-BE49-F238E27FC236}">
                <a16:creationId xmlns:a16="http://schemas.microsoft.com/office/drawing/2014/main" id="{99F425F4-1E2C-ED37-3315-2351D53F8F1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232" b="94643" l="4889" r="89778">
                        <a14:foregroundMark x1="41778" y1="20982" x2="48889" y2="47768"/>
                        <a14:foregroundMark x1="48889" y1="47768" x2="59111" y2="59375"/>
                        <a14:foregroundMark x1="78452" y1="30357" x2="56000" y2="69196"/>
                        <a14:foregroundMark x1="88000" y1="13839" x2="78452" y2="30357"/>
                        <a14:foregroundMark x1="78500" y1="30357" x2="52444" y2="67857"/>
                        <a14:foregroundMark x1="82222" y1="25000" x2="78500" y2="30357"/>
                        <a14:foregroundMark x1="22667" y1="24554" x2="41333" y2="51339"/>
                        <a14:foregroundMark x1="41333" y1="51339" x2="44000" y2="44196"/>
                        <a14:foregroundMark x1="16444" y1="13393" x2="44889" y2="12054"/>
                        <a14:foregroundMark x1="44889" y1="12054" x2="61333" y2="73214"/>
                        <a14:foregroundMark x1="81778" y1="67857" x2="54667" y2="82143"/>
                        <a14:foregroundMark x1="54667" y1="82143" x2="28444" y2="69196"/>
                        <a14:foregroundMark x1="28444" y1="69196" x2="16444" y2="43304"/>
                        <a14:foregroundMark x1="16444" y1="43304" x2="16000" y2="42857"/>
                        <a14:foregroundMark x1="4889" y1="15179" x2="22222" y2="91964"/>
                        <a14:foregroundMark x1="20000" y1="78125" x2="38222" y2="95089"/>
                        <a14:foregroundMark x1="38222" y1="95089" x2="59111" y2="86161"/>
                        <a14:foregroundMark x1="70939" y1="28164" x2="70932" y2="28143"/>
                        <a14:foregroundMark x1="71069" y1="28571" x2="71100" y2="28667"/>
                        <a14:foregroundMark x1="71639" y1="30357" x2="71069" y2="28571"/>
                        <a14:foregroundMark x1="81333" y1="60714" x2="71639" y2="30357"/>
                        <a14:foregroundMark x1="63823" y1="12054" x2="49504" y2="4064"/>
                        <a14:foregroundMark x1="64509" y1="12437" x2="63823" y2="12054"/>
                        <a14:foregroundMark x1="52889" y1="17857" x2="63111" y2="51339"/>
                        <a14:foregroundMark x1="43556" y1="66518" x2="47556" y2="58929"/>
                        <a14:backgroundMark x1="43556" y1="2232" x2="43556" y2="2232"/>
                        <a14:backgroundMark x1="43556" y1="2232" x2="51111" y2="1339"/>
                        <a14:backgroundMark x1="42667" y1="3125" x2="37778" y2="3571"/>
                        <a14:backgroundMark x1="65333" y1="12054" x2="72889" y2="27232"/>
                        <a14:backgroundMark x1="71111" y1="28571" x2="71111" y2="28571"/>
                        <a14:backgroundMark x1="71111" y1="30357" x2="71111" y2="30357"/>
                        <a14:backgroundMark x1="63556" y1="12054" x2="63556" y2="12054"/>
                        <a14:backgroundMark x1="41778" y1="2679" x2="41778" y2="2679"/>
                        <a14:backgroundMark x1="43556" y1="2679" x2="34667" y2="3571"/>
                        <a14:backgroundMark x1="71111" y1="30804" x2="72889" y2="19196"/>
                        <a14:backgroundMark x1="72000" y1="31250" x2="73778" y2="19643"/>
                      </a14:backgroundRemoval>
                    </a14:imgEffect>
                  </a14:imgLayer>
                </a14:imgProps>
              </a:ext>
              <a:ext uri="{28A0092B-C50C-407E-A947-70E740481C1C}">
                <a14:useLocalDpi xmlns:a14="http://schemas.microsoft.com/office/drawing/2010/main" val="0"/>
              </a:ext>
            </a:extLst>
          </a:blip>
          <a:srcRect/>
          <a:stretch>
            <a:fillRect/>
          </a:stretch>
        </p:blipFill>
        <p:spPr bwMode="auto">
          <a:xfrm>
            <a:off x="4147208" y="3537741"/>
            <a:ext cx="1663644" cy="165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67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ker Stock Illustrations – 46,425 Baker Stock Illustrations, Vectors &amp;  Clipart - Dreamstime">
            <a:extLst>
              <a:ext uri="{FF2B5EF4-FFF2-40B4-BE49-F238E27FC236}">
                <a16:creationId xmlns:a16="http://schemas.microsoft.com/office/drawing/2014/main" id="{6F79D193-7B84-76BF-324F-D35041A17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463" y="495657"/>
            <a:ext cx="2671631" cy="1779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3AB016-908B-DFE6-D110-6C411E0FEF3F}"/>
              </a:ext>
            </a:extLst>
          </p:cNvPr>
          <p:cNvSpPr txBox="1"/>
          <p:nvPr/>
        </p:nvSpPr>
        <p:spPr>
          <a:xfrm>
            <a:off x="10024217" y="95547"/>
            <a:ext cx="1556195" cy="400110"/>
          </a:xfrm>
          <a:prstGeom prst="rect">
            <a:avLst/>
          </a:prstGeom>
          <a:noFill/>
        </p:spPr>
        <p:txBody>
          <a:bodyPr wrap="none" rtlCol="0">
            <a:spAutoFit/>
          </a:bodyPr>
          <a:lstStyle/>
          <a:p>
            <a:pPr algn="l"/>
            <a:r>
              <a:rPr lang="en-US" sz="2000" b="1" dirty="0">
                <a:solidFill>
                  <a:schemeClr val="bg1"/>
                </a:solidFill>
              </a:rPr>
              <a:t>Event Source</a:t>
            </a:r>
            <a:endParaRPr lang="en-CA" sz="2000" b="1" dirty="0" err="1">
              <a:solidFill>
                <a:schemeClr val="bg1"/>
              </a:solidFill>
            </a:endParaRPr>
          </a:p>
        </p:txBody>
      </p:sp>
      <p:pic>
        <p:nvPicPr>
          <p:cNvPr id="10" name="Picture 9">
            <a:extLst>
              <a:ext uri="{FF2B5EF4-FFF2-40B4-BE49-F238E27FC236}">
                <a16:creationId xmlns:a16="http://schemas.microsoft.com/office/drawing/2014/main" id="{05BAC9AF-7285-8863-D786-13EB5CDF7A7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9048" l="6525" r="89886">
                        <a14:foregroundMark x1="13051" y1="31905" x2="14029" y2="79524"/>
                        <a14:foregroundMark x1="26754" y1="28095" x2="25938" y2="92857"/>
                        <a14:foregroundMark x1="35726" y1="42857" x2="36705" y2="80476"/>
                        <a14:foregroundMark x1="25285" y1="27619" x2="25285" y2="27619"/>
                        <a14:foregroundMark x1="24959" y1="18571" x2="24959" y2="18571"/>
                        <a14:foregroundMark x1="59869" y1="23810" x2="59869" y2="23810"/>
                        <a14:foregroundMark x1="81240" y1="29524" x2="81240" y2="29524"/>
                        <a14:foregroundMark x1="84176" y1="18095" x2="84176" y2="18095"/>
                        <a14:foregroundMark x1="84013" y1="16190" x2="78303" y2="25714"/>
                        <a14:foregroundMark x1="85318" y1="20000" x2="76835" y2="23333"/>
                        <a14:foregroundMark x1="76835" y1="23333" x2="76998" y2="30476"/>
                        <a14:foregroundMark x1="85318" y1="17143" x2="86297" y2="24762"/>
                        <a14:foregroundMark x1="86623" y1="30476" x2="87602" y2="34762"/>
                        <a14:foregroundMark x1="69657" y1="95714" x2="73736" y2="97143"/>
                        <a14:foregroundMark x1="81240" y1="77619" x2="79119" y2="99048"/>
                        <a14:foregroundMark x1="84502" y1="77143" x2="83850" y2="96190"/>
                        <a14:foregroundMark x1="38662" y1="84286" x2="38662" y2="84286"/>
                        <a14:foregroundMark x1="40131" y1="88571" x2="40131" y2="88571"/>
                        <a14:foregroundMark x1="47961" y1="26667" x2="48613" y2="26190"/>
                        <a14:foregroundMark x1="49266" y1="12857" x2="49266" y2="12857"/>
                        <a14:foregroundMark x1="48450" y1="51429" x2="48450" y2="51429"/>
                        <a14:foregroundMark x1="43393" y1="33810" x2="43393" y2="33810"/>
                        <a14:foregroundMark x1="43067" y1="29048" x2="43067" y2="29048"/>
                        <a14:foregroundMark x1="45514" y1="39048" x2="45514" y2="39048"/>
                        <a14:foregroundMark x1="54976" y1="83810" x2="54976" y2="83810"/>
                        <a14:foregroundMark x1="23002" y1="88095" x2="23002" y2="88095"/>
                        <a14:foregroundMark x1="20718" y1="92381" x2="20718" y2="92381"/>
                        <a14:foregroundMark x1="21533" y1="81429" x2="21533" y2="81429"/>
                        <a14:foregroundMark x1="21533" y1="58571" x2="21533" y2="58571"/>
                        <a14:foregroundMark x1="21860" y1="66667" x2="21860" y2="66667"/>
                        <a14:foregroundMark x1="20228" y1="83333" x2="20228" y2="83333"/>
                        <a14:foregroundMark x1="20228" y1="86190" x2="20228" y2="86190"/>
                        <a14:foregroundMark x1="8972" y1="23333" x2="16966" y2="21905"/>
                        <a14:foregroundMark x1="6525" y1="57619" x2="6525" y2="57619"/>
                        <a14:foregroundMark x1="9951" y1="87619" x2="9951" y2="87619"/>
                        <a14:foregroundMark x1="9135" y1="88095" x2="9299" y2="94762"/>
                        <a14:foregroundMark x1="16150" y1="86667" x2="16476" y2="93810"/>
                        <a14:foregroundMark x1="52855" y1="82381" x2="56770" y2="81905"/>
                        <a14:foregroundMark x1="41925" y1="90476" x2="41925" y2="90476"/>
                      </a14:backgroundRemoval>
                    </a14:imgEffect>
                  </a14:imgLayer>
                </a14:imgProps>
              </a:ext>
            </a:extLst>
          </a:blip>
          <a:stretch>
            <a:fillRect/>
          </a:stretch>
        </p:blipFill>
        <p:spPr>
          <a:xfrm>
            <a:off x="-316883" y="4858000"/>
            <a:ext cx="5838095" cy="2000000"/>
          </a:xfrm>
          <a:prstGeom prst="rect">
            <a:avLst/>
          </a:prstGeom>
        </p:spPr>
      </p:pic>
      <p:pic>
        <p:nvPicPr>
          <p:cNvPr id="13" name="Picture 12">
            <a:extLst>
              <a:ext uri="{FF2B5EF4-FFF2-40B4-BE49-F238E27FC236}">
                <a16:creationId xmlns:a16="http://schemas.microsoft.com/office/drawing/2014/main" id="{3FB05F31-4887-646B-31CA-D8C06D914A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989" b="89785" l="9871" r="89700">
                        <a14:foregroundMark x1="40343" y1="50806" x2="39485" y2="55108"/>
                        <a14:foregroundMark x1="66524" y1="51075" x2="66094" y2="55914"/>
                        <a14:foregroundMark x1="39914" y1="68817" x2="32618" y2="66398"/>
                        <a14:foregroundMark x1="47210" y1="66935" x2="22318" y2="65860"/>
                        <a14:foregroundMark x1="43348" y1="6989" x2="43348" y2="6989"/>
                      </a14:backgroundRemoval>
                    </a14:imgEffect>
                  </a14:imgLayer>
                </a14:imgProps>
              </a:ext>
            </a:extLst>
          </a:blip>
          <a:stretch>
            <a:fillRect/>
          </a:stretch>
        </p:blipFill>
        <p:spPr>
          <a:xfrm>
            <a:off x="8156966" y="1385644"/>
            <a:ext cx="1963343" cy="3134607"/>
          </a:xfrm>
          <a:prstGeom prst="rect">
            <a:avLst/>
          </a:prstGeom>
        </p:spPr>
      </p:pic>
      <p:sp>
        <p:nvSpPr>
          <p:cNvPr id="14" name="TextBox 13">
            <a:extLst>
              <a:ext uri="{FF2B5EF4-FFF2-40B4-BE49-F238E27FC236}">
                <a16:creationId xmlns:a16="http://schemas.microsoft.com/office/drawing/2014/main" id="{472FB69E-4ABC-65E1-CF5F-990348580D47}"/>
              </a:ext>
            </a:extLst>
          </p:cNvPr>
          <p:cNvSpPr txBox="1"/>
          <p:nvPr/>
        </p:nvSpPr>
        <p:spPr>
          <a:xfrm>
            <a:off x="7263193" y="1530555"/>
            <a:ext cx="1974067" cy="400110"/>
          </a:xfrm>
          <a:prstGeom prst="rect">
            <a:avLst/>
          </a:prstGeom>
          <a:noFill/>
        </p:spPr>
        <p:txBody>
          <a:bodyPr wrap="none" rtlCol="0">
            <a:spAutoFit/>
          </a:bodyPr>
          <a:lstStyle/>
          <a:p>
            <a:pPr algn="l"/>
            <a:r>
              <a:rPr lang="en-US" sz="2000" b="1" dirty="0">
                <a:solidFill>
                  <a:schemeClr val="bg1"/>
                </a:solidFill>
              </a:rPr>
              <a:t>Event Dispatcher</a:t>
            </a:r>
            <a:endParaRPr lang="en-CA" sz="2000" b="1" dirty="0" err="1">
              <a:solidFill>
                <a:schemeClr val="bg1"/>
              </a:solidFill>
            </a:endParaRPr>
          </a:p>
        </p:txBody>
      </p:sp>
      <p:pic>
        <p:nvPicPr>
          <p:cNvPr id="2050" name="Picture 2" descr="Free Paper Clipart Black And White, Download Free Paper Clipart Black And  White png images, Free ClipArts on Clipart Library">
            <a:extLst>
              <a:ext uri="{FF2B5EF4-FFF2-40B4-BE49-F238E27FC236}">
                <a16:creationId xmlns:a16="http://schemas.microsoft.com/office/drawing/2014/main" id="{FC92DAA9-034E-D8BE-6003-DA9AE328DA2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232" b="94643" l="4889" r="89778">
                        <a14:foregroundMark x1="41778" y1="20982" x2="48889" y2="47768"/>
                        <a14:foregroundMark x1="48889" y1="47768" x2="59111" y2="59375"/>
                        <a14:foregroundMark x1="78452" y1="30357" x2="56000" y2="69196"/>
                        <a14:foregroundMark x1="88000" y1="13839" x2="78452" y2="30357"/>
                        <a14:foregroundMark x1="78500" y1="30357" x2="52444" y2="67857"/>
                        <a14:foregroundMark x1="82222" y1="25000" x2="78500" y2="30357"/>
                        <a14:foregroundMark x1="22667" y1="24554" x2="41333" y2="51339"/>
                        <a14:foregroundMark x1="41333" y1="51339" x2="44000" y2="44196"/>
                        <a14:foregroundMark x1="16444" y1="13393" x2="44889" y2="12054"/>
                        <a14:foregroundMark x1="44889" y1="12054" x2="61333" y2="73214"/>
                        <a14:foregroundMark x1="81778" y1="67857" x2="54667" y2="82143"/>
                        <a14:foregroundMark x1="54667" y1="82143" x2="28444" y2="69196"/>
                        <a14:foregroundMark x1="28444" y1="69196" x2="16444" y2="43304"/>
                        <a14:foregroundMark x1="16444" y1="43304" x2="16000" y2="42857"/>
                        <a14:foregroundMark x1="4889" y1="15179" x2="22222" y2="91964"/>
                        <a14:foregroundMark x1="20000" y1="78125" x2="38222" y2="95089"/>
                        <a14:foregroundMark x1="38222" y1="95089" x2="59111" y2="86161"/>
                        <a14:foregroundMark x1="70939" y1="28164" x2="70932" y2="28143"/>
                        <a14:foregroundMark x1="71069" y1="28571" x2="71100" y2="28667"/>
                        <a14:foregroundMark x1="71639" y1="30357" x2="71069" y2="28571"/>
                        <a14:foregroundMark x1="81333" y1="60714" x2="71639" y2="30357"/>
                        <a14:foregroundMark x1="63823" y1="12054" x2="49504" y2="4064"/>
                        <a14:foregroundMark x1="64509" y1="12437" x2="63823" y2="12054"/>
                        <a14:foregroundMark x1="52889" y1="17857" x2="63111" y2="51339"/>
                        <a14:foregroundMark x1="43556" y1="66518" x2="47556" y2="58929"/>
                        <a14:backgroundMark x1="43556" y1="2232" x2="43556" y2="2232"/>
                        <a14:backgroundMark x1="43556" y1="2232" x2="51111" y2="1339"/>
                        <a14:backgroundMark x1="42667" y1="3125" x2="37778" y2="3571"/>
                        <a14:backgroundMark x1="65333" y1="12054" x2="72889" y2="27232"/>
                        <a14:backgroundMark x1="71111" y1="28571" x2="71111" y2="28571"/>
                        <a14:backgroundMark x1="71111" y1="30357" x2="71111" y2="30357"/>
                        <a14:backgroundMark x1="63556" y1="12054" x2="63556" y2="12054"/>
                        <a14:backgroundMark x1="41778" y1="2679" x2="41778" y2="2679"/>
                        <a14:backgroundMark x1="43556" y1="2679" x2="34667" y2="3571"/>
                        <a14:backgroundMark x1="71111" y1="30804" x2="72889" y2="19196"/>
                        <a14:backgroundMark x1="72000" y1="31250" x2="73778" y2="19643"/>
                      </a14:backgroundRemoval>
                    </a14:imgEffect>
                  </a14:imgLayer>
                </a14:imgProps>
              </a:ext>
              <a:ext uri="{28A0092B-C50C-407E-A947-70E740481C1C}">
                <a14:useLocalDpi xmlns:a14="http://schemas.microsoft.com/office/drawing/2010/main" val="0"/>
              </a:ext>
            </a:extLst>
          </a:blip>
          <a:srcRect/>
          <a:stretch>
            <a:fillRect/>
          </a:stretch>
        </p:blipFill>
        <p:spPr bwMode="auto">
          <a:xfrm>
            <a:off x="9288487" y="2180365"/>
            <a:ext cx="1663644" cy="1656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ED05BC-B39B-BA4B-7EA2-1D7CB72C186E}"/>
              </a:ext>
            </a:extLst>
          </p:cNvPr>
          <p:cNvSpPr txBox="1"/>
          <p:nvPr/>
        </p:nvSpPr>
        <p:spPr>
          <a:xfrm>
            <a:off x="9549187" y="3760284"/>
            <a:ext cx="2031225" cy="707886"/>
          </a:xfrm>
          <a:prstGeom prst="rect">
            <a:avLst/>
          </a:prstGeom>
          <a:noFill/>
        </p:spPr>
        <p:txBody>
          <a:bodyPr wrap="square" rtlCol="0">
            <a:spAutoFit/>
          </a:bodyPr>
          <a:lstStyle/>
          <a:p>
            <a:pPr algn="l"/>
            <a:r>
              <a:rPr lang="en-US" sz="2000" b="1" dirty="0">
                <a:solidFill>
                  <a:schemeClr val="bg1"/>
                </a:solidFill>
              </a:rPr>
              <a:t>List of registered listeners</a:t>
            </a:r>
            <a:endParaRPr lang="en-CA" sz="2000" b="1" dirty="0" err="1">
              <a:solidFill>
                <a:schemeClr val="bg1"/>
              </a:solidFill>
            </a:endParaRPr>
          </a:p>
        </p:txBody>
      </p:sp>
      <p:grpSp>
        <p:nvGrpSpPr>
          <p:cNvPr id="5" name="Group 4">
            <a:extLst>
              <a:ext uri="{FF2B5EF4-FFF2-40B4-BE49-F238E27FC236}">
                <a16:creationId xmlns:a16="http://schemas.microsoft.com/office/drawing/2014/main" id="{1FE02BB0-761E-8E33-3AF5-6CEA6F273A63}"/>
              </a:ext>
            </a:extLst>
          </p:cNvPr>
          <p:cNvGrpSpPr/>
          <p:nvPr/>
        </p:nvGrpSpPr>
        <p:grpSpPr>
          <a:xfrm>
            <a:off x="598206" y="2486826"/>
            <a:ext cx="7725398" cy="2589376"/>
            <a:chOff x="598206" y="2486826"/>
            <a:chExt cx="7725398" cy="2589376"/>
          </a:xfrm>
        </p:grpSpPr>
        <p:cxnSp>
          <p:nvCxnSpPr>
            <p:cNvPr id="3" name="Straight Arrow Connector 2">
              <a:extLst>
                <a:ext uri="{FF2B5EF4-FFF2-40B4-BE49-F238E27FC236}">
                  <a16:creationId xmlns:a16="http://schemas.microsoft.com/office/drawing/2014/main" id="{E1FFF98E-105A-B4DE-0AC8-AD91B1F7308F}"/>
                </a:ext>
              </a:extLst>
            </p:cNvPr>
            <p:cNvCxnSpPr>
              <a:cxnSpLocks/>
            </p:cNvCxnSpPr>
            <p:nvPr/>
          </p:nvCxnSpPr>
          <p:spPr>
            <a:xfrm flipV="1">
              <a:off x="598206" y="2486826"/>
              <a:ext cx="7725398" cy="2589376"/>
            </a:xfrm>
            <a:prstGeom prst="straightConnector1">
              <a:avLst/>
            </a:prstGeom>
            <a:ln w="57150">
              <a:solidFill>
                <a:schemeClr val="bg1"/>
              </a:solidFill>
              <a:tailEnd type="triangle"/>
            </a:ln>
            <a:effectLst>
              <a:glow rad="101600">
                <a:srgbClr val="00FFFF">
                  <a:alpha val="60000"/>
                </a:srgbClr>
              </a:glo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4357D9-9CC3-C6AF-9232-999B8444D0E8}"/>
                </a:ext>
              </a:extLst>
            </p:cNvPr>
            <p:cNvSpPr txBox="1"/>
            <p:nvPr/>
          </p:nvSpPr>
          <p:spPr>
            <a:xfrm rot="20483169">
              <a:off x="986912" y="3914172"/>
              <a:ext cx="3467162" cy="400110"/>
            </a:xfrm>
            <a:prstGeom prst="rect">
              <a:avLst/>
            </a:prstGeom>
            <a:noFill/>
          </p:spPr>
          <p:txBody>
            <a:bodyPr wrap="square" rtlCol="0">
              <a:spAutoFit/>
            </a:bodyPr>
            <a:lstStyle/>
            <a:p>
              <a:pPr algn="l"/>
              <a:r>
                <a:rPr lang="en-US" sz="2000" b="1" dirty="0">
                  <a:solidFill>
                    <a:schemeClr val="bg1"/>
                  </a:solidFill>
                </a:rPr>
                <a:t>Registered as an event listener</a:t>
              </a:r>
              <a:endParaRPr lang="en-CA" sz="2000" b="1" dirty="0" err="1">
                <a:solidFill>
                  <a:schemeClr val="bg1"/>
                </a:solidFill>
              </a:endParaRPr>
            </a:p>
          </p:txBody>
        </p:sp>
      </p:grpSp>
      <p:grpSp>
        <p:nvGrpSpPr>
          <p:cNvPr id="6" name="Group 5">
            <a:extLst>
              <a:ext uri="{FF2B5EF4-FFF2-40B4-BE49-F238E27FC236}">
                <a16:creationId xmlns:a16="http://schemas.microsoft.com/office/drawing/2014/main" id="{1AF58DA2-80F1-4151-F2E8-B8841B665FB3}"/>
              </a:ext>
            </a:extLst>
          </p:cNvPr>
          <p:cNvGrpSpPr/>
          <p:nvPr/>
        </p:nvGrpSpPr>
        <p:grpSpPr>
          <a:xfrm>
            <a:off x="3423718" y="2639226"/>
            <a:ext cx="5052286" cy="2436976"/>
            <a:chOff x="3423718" y="2639226"/>
            <a:chExt cx="5052286" cy="2436976"/>
          </a:xfrm>
        </p:grpSpPr>
        <p:cxnSp>
          <p:nvCxnSpPr>
            <p:cNvPr id="8" name="Straight Arrow Connector 7">
              <a:extLst>
                <a:ext uri="{FF2B5EF4-FFF2-40B4-BE49-F238E27FC236}">
                  <a16:creationId xmlns:a16="http://schemas.microsoft.com/office/drawing/2014/main" id="{0FAAAE9F-F084-B473-B1A1-0A9347110A71}"/>
                </a:ext>
              </a:extLst>
            </p:cNvPr>
            <p:cNvCxnSpPr>
              <a:cxnSpLocks/>
            </p:cNvCxnSpPr>
            <p:nvPr/>
          </p:nvCxnSpPr>
          <p:spPr>
            <a:xfrm flipV="1">
              <a:off x="4035035" y="2639226"/>
              <a:ext cx="4440969" cy="2436976"/>
            </a:xfrm>
            <a:prstGeom prst="straightConnector1">
              <a:avLst/>
            </a:prstGeom>
            <a:ln w="57150">
              <a:solidFill>
                <a:schemeClr val="bg1"/>
              </a:solidFill>
              <a:tailEnd type="triangle"/>
            </a:ln>
            <a:effectLst>
              <a:glow rad="101600">
                <a:srgbClr val="43FC24">
                  <a:alpha val="60000"/>
                </a:srgbClr>
              </a:glo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F7CD87-3733-D106-B877-B0E3C7F3B1F5}"/>
                </a:ext>
              </a:extLst>
            </p:cNvPr>
            <p:cNvSpPr txBox="1"/>
            <p:nvPr/>
          </p:nvSpPr>
          <p:spPr>
            <a:xfrm rot="19951394">
              <a:off x="3423718" y="4037349"/>
              <a:ext cx="3467162" cy="400110"/>
            </a:xfrm>
            <a:prstGeom prst="rect">
              <a:avLst/>
            </a:prstGeom>
            <a:noFill/>
          </p:spPr>
          <p:txBody>
            <a:bodyPr wrap="square" rtlCol="0">
              <a:spAutoFit/>
            </a:bodyPr>
            <a:lstStyle/>
            <a:p>
              <a:pPr algn="l"/>
              <a:r>
                <a:rPr lang="en-US" sz="2000" b="1" dirty="0">
                  <a:solidFill>
                    <a:schemeClr val="bg1"/>
                  </a:solidFill>
                </a:rPr>
                <a:t>Registered as an event listener</a:t>
              </a:r>
              <a:endParaRPr lang="en-CA" sz="2000" b="1" dirty="0" err="1">
                <a:solidFill>
                  <a:schemeClr val="bg1"/>
                </a:solidFill>
              </a:endParaRPr>
            </a:p>
          </p:txBody>
        </p:sp>
      </p:grpSp>
      <p:sp>
        <p:nvSpPr>
          <p:cNvPr id="21" name="Rectangle 20">
            <a:extLst>
              <a:ext uri="{FF2B5EF4-FFF2-40B4-BE49-F238E27FC236}">
                <a16:creationId xmlns:a16="http://schemas.microsoft.com/office/drawing/2014/main" id="{369E1F15-1983-1966-91E1-2220560EB028}"/>
              </a:ext>
            </a:extLst>
          </p:cNvPr>
          <p:cNvSpPr/>
          <p:nvPr/>
        </p:nvSpPr>
        <p:spPr>
          <a:xfrm rot="20637580">
            <a:off x="9349681" y="2348299"/>
            <a:ext cx="991312" cy="309301"/>
          </a:xfrm>
          <a:prstGeom prst="rect">
            <a:avLst/>
          </a:prstGeom>
          <a:solidFill>
            <a:schemeClr val="bg1">
              <a:lumMod val="65000"/>
            </a:schemeClr>
          </a:solidFill>
          <a:effectLst>
            <a:glow rad="1016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C981F5-7A55-5DEE-9FFE-66794496FC0D}"/>
              </a:ext>
            </a:extLst>
          </p:cNvPr>
          <p:cNvSpPr/>
          <p:nvPr/>
        </p:nvSpPr>
        <p:spPr>
          <a:xfrm rot="20637580">
            <a:off x="9490541" y="2764095"/>
            <a:ext cx="991312" cy="309301"/>
          </a:xfrm>
          <a:prstGeom prst="rect">
            <a:avLst/>
          </a:prstGeom>
          <a:solidFill>
            <a:schemeClr val="bg1">
              <a:lumMod val="65000"/>
            </a:schemeClr>
          </a:solidFill>
          <a:effectLst>
            <a:glow rad="101600">
              <a:srgbClr val="43FC24">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0305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2050"/>
                                        </p:tgtEl>
                                        <p:attrNameLst>
                                          <p:attrName>style.visibility</p:attrName>
                                        </p:attrNameLst>
                                      </p:cBhvr>
                                      <p:to>
                                        <p:strVal val="visible"/>
                                      </p:to>
                                    </p:set>
                                    <p:animEffect transition="in" filter="randombar(horizontal)">
                                      <p:cBhvr>
                                        <p:cTn id="38" dur="500"/>
                                        <p:tgtEl>
                                          <p:spTgt spid="2050"/>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randombar(horizontal)">
                                      <p:cBhvr>
                                        <p:cTn id="41" dur="500"/>
                                        <p:tgtEl>
                                          <p:spTgt spid="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par>
                          <p:cTn id="47" fill="hold">
                            <p:stCondLst>
                              <p:cond delay="500"/>
                            </p:stCondLst>
                            <p:childTnLst>
                              <p:par>
                                <p:cTn id="48" presetID="14" presetClass="entr" presetSubtype="1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randombar(horizontal)">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500"/>
                                        <p:tgtEl>
                                          <p:spTgt spid="6"/>
                                        </p:tgtEl>
                                      </p:cBhvr>
                                    </p:animEffect>
                                  </p:childTnLst>
                                </p:cTn>
                              </p:par>
                            </p:childTnLst>
                          </p:cTn>
                        </p:par>
                        <p:par>
                          <p:cTn id="56" fill="hold">
                            <p:stCondLst>
                              <p:cond delay="500"/>
                            </p:stCondLst>
                            <p:childTnLst>
                              <p:par>
                                <p:cTn id="57" presetID="14" presetClass="entr" presetSubtype="1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randombar(horizontal)">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2" grpId="0"/>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ker Stock Illustrations – 46,425 Baker Stock Illustrations, Vectors &amp;  Clipart - Dreamstime">
            <a:extLst>
              <a:ext uri="{FF2B5EF4-FFF2-40B4-BE49-F238E27FC236}">
                <a16:creationId xmlns:a16="http://schemas.microsoft.com/office/drawing/2014/main" id="{6F79D193-7B84-76BF-324F-D35041A17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463" y="495657"/>
            <a:ext cx="2671631" cy="1779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3AB016-908B-DFE6-D110-6C411E0FEF3F}"/>
              </a:ext>
            </a:extLst>
          </p:cNvPr>
          <p:cNvSpPr txBox="1"/>
          <p:nvPr/>
        </p:nvSpPr>
        <p:spPr>
          <a:xfrm>
            <a:off x="10024217" y="95547"/>
            <a:ext cx="1556195" cy="400110"/>
          </a:xfrm>
          <a:prstGeom prst="rect">
            <a:avLst/>
          </a:prstGeom>
          <a:noFill/>
        </p:spPr>
        <p:txBody>
          <a:bodyPr wrap="none" rtlCol="0">
            <a:spAutoFit/>
          </a:bodyPr>
          <a:lstStyle/>
          <a:p>
            <a:pPr algn="l"/>
            <a:r>
              <a:rPr lang="en-US" sz="2000" b="1" dirty="0">
                <a:solidFill>
                  <a:schemeClr val="bg1"/>
                </a:solidFill>
              </a:rPr>
              <a:t>Event Source</a:t>
            </a:r>
            <a:endParaRPr lang="en-CA" sz="2000" b="1" dirty="0" err="1">
              <a:solidFill>
                <a:schemeClr val="bg1"/>
              </a:solidFill>
            </a:endParaRPr>
          </a:p>
        </p:txBody>
      </p:sp>
      <p:pic>
        <p:nvPicPr>
          <p:cNvPr id="10" name="Picture 9">
            <a:extLst>
              <a:ext uri="{FF2B5EF4-FFF2-40B4-BE49-F238E27FC236}">
                <a16:creationId xmlns:a16="http://schemas.microsoft.com/office/drawing/2014/main" id="{05BAC9AF-7285-8863-D786-13EB5CDF7A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048" l="6525" r="89886">
                        <a14:foregroundMark x1="13051" y1="31905" x2="14029" y2="79524"/>
                        <a14:foregroundMark x1="26754" y1="28095" x2="25938" y2="92857"/>
                        <a14:foregroundMark x1="35726" y1="42857" x2="36705" y2="80476"/>
                        <a14:foregroundMark x1="25285" y1="27619" x2="25285" y2="27619"/>
                        <a14:foregroundMark x1="24959" y1="18571" x2="24959" y2="18571"/>
                        <a14:foregroundMark x1="59869" y1="23810" x2="59869" y2="23810"/>
                        <a14:foregroundMark x1="81240" y1="29524" x2="81240" y2="29524"/>
                        <a14:foregroundMark x1="84176" y1="18095" x2="84176" y2="18095"/>
                        <a14:foregroundMark x1="84013" y1="16190" x2="78303" y2="25714"/>
                        <a14:foregroundMark x1="85318" y1="20000" x2="76835" y2="23333"/>
                        <a14:foregroundMark x1="76835" y1="23333" x2="76998" y2="30476"/>
                        <a14:foregroundMark x1="85318" y1="17143" x2="86297" y2="24762"/>
                        <a14:foregroundMark x1="86623" y1="30476" x2="87602" y2="34762"/>
                        <a14:foregroundMark x1="69657" y1="95714" x2="73736" y2="97143"/>
                        <a14:foregroundMark x1="81240" y1="77619" x2="79119" y2="99048"/>
                        <a14:foregroundMark x1="84502" y1="77143" x2="83850" y2="96190"/>
                        <a14:foregroundMark x1="38662" y1="84286" x2="38662" y2="84286"/>
                        <a14:foregroundMark x1="40131" y1="88571" x2="40131" y2="88571"/>
                        <a14:foregroundMark x1="47961" y1="26667" x2="48613" y2="26190"/>
                        <a14:foregroundMark x1="49266" y1="12857" x2="49266" y2="12857"/>
                        <a14:foregroundMark x1="48450" y1="51429" x2="48450" y2="51429"/>
                        <a14:foregroundMark x1="43393" y1="33810" x2="43393" y2="33810"/>
                        <a14:foregroundMark x1="43067" y1="29048" x2="43067" y2="29048"/>
                        <a14:foregroundMark x1="45514" y1="39048" x2="45514" y2="39048"/>
                        <a14:foregroundMark x1="54976" y1="83810" x2="54976" y2="83810"/>
                        <a14:foregroundMark x1="23002" y1="88095" x2="23002" y2="88095"/>
                        <a14:foregroundMark x1="20718" y1="92381" x2="20718" y2="92381"/>
                        <a14:foregroundMark x1="21533" y1="81429" x2="21533" y2="81429"/>
                        <a14:foregroundMark x1="21533" y1="58571" x2="21533" y2="58571"/>
                        <a14:foregroundMark x1="21860" y1="66667" x2="21860" y2="66667"/>
                        <a14:foregroundMark x1="20228" y1="83333" x2="20228" y2="83333"/>
                        <a14:foregroundMark x1="20228" y1="86190" x2="20228" y2="86190"/>
                        <a14:foregroundMark x1="8972" y1="23333" x2="16966" y2="21905"/>
                        <a14:foregroundMark x1="6525" y1="57619" x2="6525" y2="57619"/>
                        <a14:foregroundMark x1="9951" y1="87619" x2="9951" y2="87619"/>
                        <a14:foregroundMark x1="9135" y1="88095" x2="9299" y2="94762"/>
                        <a14:foregroundMark x1="16150" y1="86667" x2="16476" y2="93810"/>
                        <a14:foregroundMark x1="52855" y1="82381" x2="56770" y2="81905"/>
                        <a14:foregroundMark x1="41925" y1="90476" x2="41925" y2="90476"/>
                      </a14:backgroundRemoval>
                    </a14:imgEffect>
                  </a14:imgLayer>
                </a14:imgProps>
              </a:ext>
            </a:extLst>
          </a:blip>
          <a:stretch>
            <a:fillRect/>
          </a:stretch>
        </p:blipFill>
        <p:spPr>
          <a:xfrm>
            <a:off x="-316883" y="4858000"/>
            <a:ext cx="5838095" cy="2000000"/>
          </a:xfrm>
          <a:prstGeom prst="rect">
            <a:avLst/>
          </a:prstGeom>
        </p:spPr>
      </p:pic>
      <p:pic>
        <p:nvPicPr>
          <p:cNvPr id="13" name="Picture 12">
            <a:extLst>
              <a:ext uri="{FF2B5EF4-FFF2-40B4-BE49-F238E27FC236}">
                <a16:creationId xmlns:a16="http://schemas.microsoft.com/office/drawing/2014/main" id="{3FB05F31-4887-646B-31CA-D8C06D914AA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989" b="89785" l="9871" r="89700">
                        <a14:foregroundMark x1="40343" y1="50806" x2="39485" y2="55108"/>
                        <a14:foregroundMark x1="66524" y1="51075" x2="66094" y2="55914"/>
                        <a14:foregroundMark x1="39914" y1="68817" x2="32618" y2="66398"/>
                        <a14:foregroundMark x1="47210" y1="66935" x2="22318" y2="65860"/>
                        <a14:foregroundMark x1="43348" y1="6989" x2="43348" y2="6989"/>
                      </a14:backgroundRemoval>
                    </a14:imgEffect>
                  </a14:imgLayer>
                </a14:imgProps>
              </a:ext>
            </a:extLst>
          </a:blip>
          <a:stretch>
            <a:fillRect/>
          </a:stretch>
        </p:blipFill>
        <p:spPr>
          <a:xfrm>
            <a:off x="8156966" y="1385644"/>
            <a:ext cx="1963343" cy="3134607"/>
          </a:xfrm>
          <a:prstGeom prst="rect">
            <a:avLst/>
          </a:prstGeom>
        </p:spPr>
      </p:pic>
      <p:sp>
        <p:nvSpPr>
          <p:cNvPr id="14" name="TextBox 13">
            <a:extLst>
              <a:ext uri="{FF2B5EF4-FFF2-40B4-BE49-F238E27FC236}">
                <a16:creationId xmlns:a16="http://schemas.microsoft.com/office/drawing/2014/main" id="{472FB69E-4ABC-65E1-CF5F-990348580D47}"/>
              </a:ext>
            </a:extLst>
          </p:cNvPr>
          <p:cNvSpPr txBox="1"/>
          <p:nvPr/>
        </p:nvSpPr>
        <p:spPr>
          <a:xfrm>
            <a:off x="7263193" y="1530555"/>
            <a:ext cx="1974067" cy="400110"/>
          </a:xfrm>
          <a:prstGeom prst="rect">
            <a:avLst/>
          </a:prstGeom>
          <a:noFill/>
        </p:spPr>
        <p:txBody>
          <a:bodyPr wrap="none" rtlCol="0">
            <a:spAutoFit/>
          </a:bodyPr>
          <a:lstStyle/>
          <a:p>
            <a:pPr algn="l"/>
            <a:r>
              <a:rPr lang="en-US" sz="2000" b="1" dirty="0">
                <a:solidFill>
                  <a:schemeClr val="bg1"/>
                </a:solidFill>
              </a:rPr>
              <a:t>Event Dispatcher</a:t>
            </a:r>
            <a:endParaRPr lang="en-CA" sz="2000" b="1" dirty="0" err="1">
              <a:solidFill>
                <a:schemeClr val="bg1"/>
              </a:solidFill>
            </a:endParaRPr>
          </a:p>
        </p:txBody>
      </p:sp>
      <p:pic>
        <p:nvPicPr>
          <p:cNvPr id="2050" name="Picture 2" descr="Free Paper Clipart Black And White, Download Free Paper Clipart Black And  White png images, Free ClipArts on Clipart Library">
            <a:extLst>
              <a:ext uri="{FF2B5EF4-FFF2-40B4-BE49-F238E27FC236}">
                <a16:creationId xmlns:a16="http://schemas.microsoft.com/office/drawing/2014/main" id="{FC92DAA9-034E-D8BE-6003-DA9AE328DA2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232" b="94643" l="4889" r="89778">
                        <a14:foregroundMark x1="41778" y1="20982" x2="48889" y2="47768"/>
                        <a14:foregroundMark x1="48889" y1="47768" x2="59111" y2="59375"/>
                        <a14:foregroundMark x1="78452" y1="30357" x2="56000" y2="69196"/>
                        <a14:foregroundMark x1="88000" y1="13839" x2="78452" y2="30357"/>
                        <a14:foregroundMark x1="78500" y1="30357" x2="52444" y2="67857"/>
                        <a14:foregroundMark x1="82222" y1="25000" x2="78500" y2="30357"/>
                        <a14:foregroundMark x1="22667" y1="24554" x2="41333" y2="51339"/>
                        <a14:foregroundMark x1="41333" y1="51339" x2="44000" y2="44196"/>
                        <a14:foregroundMark x1="16444" y1="13393" x2="44889" y2="12054"/>
                        <a14:foregroundMark x1="44889" y1="12054" x2="61333" y2="73214"/>
                        <a14:foregroundMark x1="81778" y1="67857" x2="54667" y2="82143"/>
                        <a14:foregroundMark x1="54667" y1="82143" x2="28444" y2="69196"/>
                        <a14:foregroundMark x1="28444" y1="69196" x2="16444" y2="43304"/>
                        <a14:foregroundMark x1="16444" y1="43304" x2="16000" y2="42857"/>
                        <a14:foregroundMark x1="4889" y1="15179" x2="22222" y2="91964"/>
                        <a14:foregroundMark x1="20000" y1="78125" x2="38222" y2="95089"/>
                        <a14:foregroundMark x1="38222" y1="95089" x2="59111" y2="86161"/>
                        <a14:foregroundMark x1="70939" y1="28164" x2="70932" y2="28143"/>
                        <a14:foregroundMark x1="71069" y1="28571" x2="71100" y2="28667"/>
                        <a14:foregroundMark x1="71639" y1="30357" x2="71069" y2="28571"/>
                        <a14:foregroundMark x1="81333" y1="60714" x2="71639" y2="30357"/>
                        <a14:foregroundMark x1="63823" y1="12054" x2="49504" y2="4064"/>
                        <a14:foregroundMark x1="64509" y1="12437" x2="63823" y2="12054"/>
                        <a14:foregroundMark x1="52889" y1="17857" x2="63111" y2="51339"/>
                        <a14:foregroundMark x1="43556" y1="66518" x2="47556" y2="58929"/>
                        <a14:backgroundMark x1="43556" y1="2232" x2="43556" y2="2232"/>
                        <a14:backgroundMark x1="43556" y1="2232" x2="51111" y2="1339"/>
                        <a14:backgroundMark x1="42667" y1="3125" x2="37778" y2="3571"/>
                        <a14:backgroundMark x1="65333" y1="12054" x2="72889" y2="27232"/>
                        <a14:backgroundMark x1="71111" y1="28571" x2="71111" y2="28571"/>
                        <a14:backgroundMark x1="71111" y1="30357" x2="71111" y2="30357"/>
                        <a14:backgroundMark x1="63556" y1="12054" x2="63556" y2="12054"/>
                        <a14:backgroundMark x1="41778" y1="2679" x2="41778" y2="2679"/>
                        <a14:backgroundMark x1="43556" y1="2679" x2="34667" y2="3571"/>
                        <a14:backgroundMark x1="71111" y1="30804" x2="72889" y2="19196"/>
                        <a14:backgroundMark x1="72000" y1="31250" x2="73778" y2="19643"/>
                      </a14:backgroundRemoval>
                    </a14:imgEffect>
                  </a14:imgLayer>
                </a14:imgProps>
              </a:ext>
              <a:ext uri="{28A0092B-C50C-407E-A947-70E740481C1C}">
                <a14:useLocalDpi xmlns:a14="http://schemas.microsoft.com/office/drawing/2010/main" val="0"/>
              </a:ext>
            </a:extLst>
          </a:blip>
          <a:srcRect/>
          <a:stretch>
            <a:fillRect/>
          </a:stretch>
        </p:blipFill>
        <p:spPr bwMode="auto">
          <a:xfrm>
            <a:off x="9288487" y="2180365"/>
            <a:ext cx="1663644" cy="1656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ED05BC-B39B-BA4B-7EA2-1D7CB72C186E}"/>
              </a:ext>
            </a:extLst>
          </p:cNvPr>
          <p:cNvSpPr txBox="1"/>
          <p:nvPr/>
        </p:nvSpPr>
        <p:spPr>
          <a:xfrm>
            <a:off x="9549187" y="3760284"/>
            <a:ext cx="2031225" cy="707886"/>
          </a:xfrm>
          <a:prstGeom prst="rect">
            <a:avLst/>
          </a:prstGeom>
          <a:noFill/>
        </p:spPr>
        <p:txBody>
          <a:bodyPr wrap="square" rtlCol="0">
            <a:spAutoFit/>
          </a:bodyPr>
          <a:lstStyle/>
          <a:p>
            <a:pPr algn="l"/>
            <a:r>
              <a:rPr lang="en-US" sz="2000" b="1" dirty="0">
                <a:solidFill>
                  <a:schemeClr val="bg1"/>
                </a:solidFill>
              </a:rPr>
              <a:t>List of registered listeners</a:t>
            </a:r>
            <a:endParaRPr lang="en-CA" sz="2000" b="1" dirty="0" err="1">
              <a:solidFill>
                <a:schemeClr val="bg1"/>
              </a:solidFill>
            </a:endParaRPr>
          </a:p>
        </p:txBody>
      </p:sp>
      <p:sp>
        <p:nvSpPr>
          <p:cNvPr id="21" name="Rectangle 20">
            <a:extLst>
              <a:ext uri="{FF2B5EF4-FFF2-40B4-BE49-F238E27FC236}">
                <a16:creationId xmlns:a16="http://schemas.microsoft.com/office/drawing/2014/main" id="{369E1F15-1983-1966-91E1-2220560EB028}"/>
              </a:ext>
            </a:extLst>
          </p:cNvPr>
          <p:cNvSpPr/>
          <p:nvPr/>
        </p:nvSpPr>
        <p:spPr>
          <a:xfrm rot="20637580">
            <a:off x="9349681" y="2348299"/>
            <a:ext cx="991312" cy="309301"/>
          </a:xfrm>
          <a:prstGeom prst="rect">
            <a:avLst/>
          </a:prstGeom>
          <a:solidFill>
            <a:schemeClr val="bg1">
              <a:lumMod val="65000"/>
            </a:schemeClr>
          </a:solidFill>
          <a:effectLst>
            <a:glow rad="101600">
              <a:srgbClr val="00FF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55C981F5-7A55-5DEE-9FFE-66794496FC0D}"/>
              </a:ext>
            </a:extLst>
          </p:cNvPr>
          <p:cNvSpPr/>
          <p:nvPr/>
        </p:nvSpPr>
        <p:spPr>
          <a:xfrm rot="20637580">
            <a:off x="9490541" y="2764095"/>
            <a:ext cx="991312" cy="309301"/>
          </a:xfrm>
          <a:prstGeom prst="rect">
            <a:avLst/>
          </a:prstGeom>
          <a:solidFill>
            <a:schemeClr val="bg1">
              <a:lumMod val="65000"/>
            </a:schemeClr>
          </a:solidFill>
          <a:effectLst>
            <a:glow rad="101600">
              <a:srgbClr val="43FC24">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97B4CFEE-0F3C-DD0A-7C38-46E3ED8C35DD}"/>
              </a:ext>
            </a:extLst>
          </p:cNvPr>
          <p:cNvSpPr txBox="1"/>
          <p:nvPr/>
        </p:nvSpPr>
        <p:spPr>
          <a:xfrm>
            <a:off x="0" y="270844"/>
            <a:ext cx="7019074" cy="2554545"/>
          </a:xfrm>
          <a:prstGeom prst="rect">
            <a:avLst/>
          </a:prstGeom>
          <a:noFill/>
        </p:spPr>
        <p:txBody>
          <a:bodyPr wrap="square" rtlCol="0">
            <a:spAutoFit/>
          </a:bodyPr>
          <a:lstStyle/>
          <a:p>
            <a:pPr marL="457200" indent="-457200" algn="l">
              <a:buAutoNum type="arabicPeriod"/>
            </a:pPr>
            <a:r>
              <a:rPr lang="en-US" sz="2000" b="1" dirty="0">
                <a:solidFill>
                  <a:schemeClr val="bg1"/>
                </a:solidFill>
              </a:rPr>
              <a:t>Baker finishes baking bread (Event occurs)</a:t>
            </a:r>
          </a:p>
          <a:p>
            <a:pPr marL="457200" indent="-457200" algn="l">
              <a:buAutoNum type="arabicPeriod"/>
            </a:pPr>
            <a:r>
              <a:rPr lang="en-US" sz="2000" b="1" dirty="0">
                <a:solidFill>
                  <a:schemeClr val="bg1"/>
                </a:solidFill>
              </a:rPr>
              <a:t>Event Dispatcher builds lists of bread available (Event Object)</a:t>
            </a:r>
          </a:p>
          <a:p>
            <a:pPr marL="457200" indent="-457200" algn="l">
              <a:buAutoNum type="arabicPeriod"/>
            </a:pPr>
            <a:r>
              <a:rPr lang="en-US" sz="2000" b="1" dirty="0">
                <a:solidFill>
                  <a:schemeClr val="bg1"/>
                </a:solidFill>
              </a:rPr>
              <a:t>Event Dispatcher sends the list of bread to each of the registered listeners (calls each listener and passes the event object to the event handler)</a:t>
            </a:r>
          </a:p>
          <a:p>
            <a:pPr marL="457200" indent="-457200" algn="l">
              <a:buAutoNum type="arabicPeriod"/>
            </a:pPr>
            <a:r>
              <a:rPr lang="en-US" sz="2000" b="1" dirty="0">
                <a:solidFill>
                  <a:schemeClr val="bg1"/>
                </a:solidFill>
              </a:rPr>
              <a:t>Listeners handle the event by purchasing bread.</a:t>
            </a:r>
          </a:p>
          <a:p>
            <a:pPr marL="457200" indent="-457200" algn="l">
              <a:buAutoNum type="arabicPeriod"/>
            </a:pPr>
            <a:r>
              <a:rPr lang="en-US" sz="2000" b="1" dirty="0">
                <a:solidFill>
                  <a:schemeClr val="bg1"/>
                </a:solidFill>
              </a:rPr>
              <a:t>Life is good!</a:t>
            </a:r>
            <a:endParaRPr lang="en-CA" sz="2000" b="1" dirty="0" err="1">
              <a:solidFill>
                <a:schemeClr val="bg1"/>
              </a:solidFill>
            </a:endParaRPr>
          </a:p>
        </p:txBody>
      </p:sp>
      <p:pic>
        <p:nvPicPr>
          <p:cNvPr id="3074" name="Picture 2" descr="Pen And Paper Clipart png images | PNGEgg">
            <a:extLst>
              <a:ext uri="{FF2B5EF4-FFF2-40B4-BE49-F238E27FC236}">
                <a16:creationId xmlns:a16="http://schemas.microsoft.com/office/drawing/2014/main" id="{4ADA9114-B86A-FE13-EEE6-3BEE0616A0E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000" b="93444" l="10000" r="90000">
                        <a14:foregroundMark x1="59222" y1="25778" x2="61778" y2="80778"/>
                        <a14:foregroundMark x1="46333" y1="15333" x2="59000" y2="16778"/>
                        <a14:foregroundMark x1="49778" y1="3889" x2="47444" y2="3000"/>
                        <a14:foregroundMark x1="29000" y1="31111" x2="32667" y2="44889"/>
                        <a14:foregroundMark x1="32667" y1="44889" x2="54000" y2="50778"/>
                        <a14:foregroundMark x1="54000" y1="50778" x2="54444" y2="51333"/>
                        <a14:foregroundMark x1="32000" y1="23778" x2="60000" y2="24444"/>
                        <a14:foregroundMark x1="60000" y1="24444" x2="48778" y2="32778"/>
                        <a14:foregroundMark x1="48778" y1="32778" x2="31444" y2="39222"/>
                        <a14:foregroundMark x1="31444" y1="39222" x2="59778" y2="49111"/>
                        <a14:foregroundMark x1="59778" y1="49111" x2="35000" y2="67444"/>
                        <a14:foregroundMark x1="35000" y1="67444" x2="52667" y2="79444"/>
                        <a14:foregroundMark x1="52667" y1="79444" x2="48000" y2="85556"/>
                        <a14:foregroundMark x1="24444" y1="92556" x2="60222" y2="93444"/>
                        <a14:foregroundMark x1="60222" y1="93444" x2="79778" y2="92000"/>
                        <a14:foregroundMark x1="44667" y1="15889" x2="50889" y2="19333"/>
                        <a14:foregroundMark x1="53333" y1="5778" x2="53333" y2="11667"/>
                        <a14:foregroundMark x1="45778" y1="6111" x2="45556" y2="11444"/>
                        <a14:foregroundMark x1="34556" y1="18778" x2="51444" y2="17889"/>
                        <a14:foregroundMark x1="51444" y1="17889" x2="64889" y2="19000"/>
                        <a14:backgroundMark x1="50333" y1="8111" x2="50333" y2="8111"/>
                      </a14:backgroundRemoval>
                    </a14:imgEffect>
                  </a14:imgLayer>
                </a14:imgProps>
              </a:ext>
              <a:ext uri="{28A0092B-C50C-407E-A947-70E740481C1C}">
                <a14:useLocalDpi xmlns:a14="http://schemas.microsoft.com/office/drawing/2010/main" val="0"/>
              </a:ext>
            </a:extLst>
          </a:blip>
          <a:srcRect/>
          <a:stretch>
            <a:fillRect/>
          </a:stretch>
        </p:blipFill>
        <p:spPr bwMode="auto">
          <a:xfrm>
            <a:off x="7777671" y="2150075"/>
            <a:ext cx="1271590" cy="127159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C3A65DDC-EDF9-9023-F98D-12C9FAE4B6FE}"/>
              </a:ext>
            </a:extLst>
          </p:cNvPr>
          <p:cNvGrpSpPr/>
          <p:nvPr/>
        </p:nvGrpSpPr>
        <p:grpSpPr>
          <a:xfrm>
            <a:off x="611588" y="2502949"/>
            <a:ext cx="7450522" cy="2682628"/>
            <a:chOff x="611588" y="2502949"/>
            <a:chExt cx="7450522" cy="2682628"/>
          </a:xfrm>
        </p:grpSpPr>
        <p:cxnSp>
          <p:nvCxnSpPr>
            <p:cNvPr id="17" name="Straight Arrow Connector 16">
              <a:extLst>
                <a:ext uri="{FF2B5EF4-FFF2-40B4-BE49-F238E27FC236}">
                  <a16:creationId xmlns:a16="http://schemas.microsoft.com/office/drawing/2014/main" id="{299F88CB-2437-DCE7-249F-F856BDC6E51C}"/>
                </a:ext>
              </a:extLst>
            </p:cNvPr>
            <p:cNvCxnSpPr>
              <a:cxnSpLocks/>
            </p:cNvCxnSpPr>
            <p:nvPr/>
          </p:nvCxnSpPr>
          <p:spPr>
            <a:xfrm flipH="1">
              <a:off x="611588" y="2502949"/>
              <a:ext cx="7450522" cy="2682628"/>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pic>
          <p:nvPicPr>
            <p:cNvPr id="15" name="Picture 8" descr="Paper Clipart Images | Free Download | PNG Transparent Background - Pngtree">
              <a:extLst>
                <a:ext uri="{FF2B5EF4-FFF2-40B4-BE49-F238E27FC236}">
                  <a16:creationId xmlns:a16="http://schemas.microsoft.com/office/drawing/2014/main" id="{B1D044FF-A4C4-09D1-1BFE-3C3A3FA4BC69}"/>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2833">
                          <a14:foregroundMark x1="92833" y1="81500" x2="92833" y2="81500"/>
                          <a14:backgroundMark x1="17417" y1="41667" x2="16667" y2="82667"/>
                        </a14:backgroundRemoval>
                      </a14:imgEffect>
                    </a14:imgLayer>
                  </a14:imgProps>
                </a:ext>
                <a:ext uri="{28A0092B-C50C-407E-A947-70E740481C1C}">
                  <a14:useLocalDpi xmlns:a14="http://schemas.microsoft.com/office/drawing/2010/main" val="0"/>
                </a:ext>
              </a:extLst>
            </a:blip>
            <a:srcRect/>
            <a:stretch>
              <a:fillRect/>
            </a:stretch>
          </p:blipFill>
          <p:spPr bwMode="auto">
            <a:xfrm>
              <a:off x="3509537" y="3447090"/>
              <a:ext cx="978785" cy="978785"/>
            </a:xfrm>
            <a:prstGeom prst="rect">
              <a:avLst/>
            </a:prstGeom>
            <a:noFill/>
            <a:effectLst>
              <a:glow rad="101600">
                <a:srgbClr val="00FFFF">
                  <a:alpha val="60000"/>
                </a:srgbClr>
              </a:glow>
            </a:effectLst>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23523363-DBAA-7908-8FB7-89F40E449BFE}"/>
                </a:ext>
              </a:extLst>
            </p:cNvPr>
            <p:cNvCxnSpPr>
              <a:cxnSpLocks/>
            </p:cNvCxnSpPr>
            <p:nvPr/>
          </p:nvCxnSpPr>
          <p:spPr>
            <a:xfrm flipH="1">
              <a:off x="3862759" y="2633002"/>
              <a:ext cx="4199351" cy="2459533"/>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pic>
          <p:nvPicPr>
            <p:cNvPr id="12" name="Picture 8" descr="Paper Clipart Images | Free Download | PNG Transparent Background - Pngtree">
              <a:extLst>
                <a:ext uri="{FF2B5EF4-FFF2-40B4-BE49-F238E27FC236}">
                  <a16:creationId xmlns:a16="http://schemas.microsoft.com/office/drawing/2014/main" id="{31759759-3B92-8D28-56CC-DA320B969ADF}"/>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2833">
                          <a14:foregroundMark x1="92833" y1="81500" x2="92833" y2="81500"/>
                          <a14:backgroundMark x1="17417" y1="41667" x2="16667" y2="82667"/>
                        </a14:backgroundRemoval>
                      </a14:imgEffect>
                    </a14:imgLayer>
                  </a14:imgProps>
                </a:ext>
                <a:ext uri="{28A0092B-C50C-407E-A947-70E740481C1C}">
                  <a14:useLocalDpi xmlns:a14="http://schemas.microsoft.com/office/drawing/2010/main" val="0"/>
                </a:ext>
              </a:extLst>
            </a:blip>
            <a:srcRect/>
            <a:stretch>
              <a:fillRect/>
            </a:stretch>
          </p:blipFill>
          <p:spPr bwMode="auto">
            <a:xfrm>
              <a:off x="4939818" y="3702778"/>
              <a:ext cx="978785" cy="978785"/>
            </a:xfrm>
            <a:prstGeom prst="rect">
              <a:avLst/>
            </a:prstGeom>
            <a:noFill/>
            <a:effectLst>
              <a:glow rad="101600">
                <a:srgbClr val="43FC24">
                  <a:alpha val="60000"/>
                </a:srgbClr>
              </a:glow>
            </a:effectLst>
            <a:extLst>
              <a:ext uri="{909E8E84-426E-40DD-AFC4-6F175D3DCCD1}">
                <a14:hiddenFill xmlns:a14="http://schemas.microsoft.com/office/drawing/2010/main">
                  <a:solidFill>
                    <a:srgbClr val="FFFFFF"/>
                  </a:solidFill>
                </a14:hiddenFill>
              </a:ext>
            </a:extLst>
          </p:spPr>
        </p:pic>
      </p:grpSp>
      <p:pic>
        <p:nvPicPr>
          <p:cNvPr id="3076" name="Picture 4" descr="Bread Clip Art Images - Free Download on Freepik">
            <a:extLst>
              <a:ext uri="{FF2B5EF4-FFF2-40B4-BE49-F238E27FC236}">
                <a16:creationId xmlns:a16="http://schemas.microsoft.com/office/drawing/2014/main" id="{77A3A89F-83A2-AF7E-8712-D1C25C101F4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4828" b="91034" l="5158" r="97135">
                        <a14:foregroundMark x1="15186" y1="47586" x2="8883" y2="81379"/>
                        <a14:foregroundMark x1="8883" y1="81379" x2="8883" y2="81379"/>
                        <a14:foregroundMark x1="41261" y1="10345" x2="59026" y2="4828"/>
                        <a14:foregroundMark x1="95415" y1="69655" x2="20917" y2="88966"/>
                        <a14:foregroundMark x1="20917" y1="88966" x2="6304" y2="74483"/>
                        <a14:foregroundMark x1="6304" y1="74483" x2="5444" y2="60690"/>
                        <a14:foregroundMark x1="45559" y1="91034" x2="93983" y2="77931"/>
                        <a14:foregroundMark x1="22350" y1="91724" x2="17765" y2="91034"/>
                        <a14:foregroundMark x1="97135" y1="66897" x2="97135" y2="66897"/>
                      </a14:backgroundRemoval>
                    </a14:imgEffect>
                  </a14:imgLayer>
                </a14:imgProps>
              </a:ext>
              <a:ext uri="{28A0092B-C50C-407E-A947-70E740481C1C}">
                <a14:useLocalDpi xmlns:a14="http://schemas.microsoft.com/office/drawing/2010/main" val="0"/>
              </a:ext>
            </a:extLst>
          </a:blip>
          <a:srcRect/>
          <a:stretch>
            <a:fillRect/>
          </a:stretch>
        </p:blipFill>
        <p:spPr bwMode="auto">
          <a:xfrm rot="20822596">
            <a:off x="3432624" y="6069181"/>
            <a:ext cx="860268" cy="35741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read Clip Art Images - Free Download on Freepik">
            <a:extLst>
              <a:ext uri="{FF2B5EF4-FFF2-40B4-BE49-F238E27FC236}">
                <a16:creationId xmlns:a16="http://schemas.microsoft.com/office/drawing/2014/main" id="{ED8A0F07-B549-BA5D-6733-5AEBEA0EFBAF}"/>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4401" b="92115" l="5400" r="92450">
                        <a14:foregroundMark x1="7250" y1="27078" x2="11200" y2="49694"/>
                        <a14:foregroundMark x1="11200" y1="49694" x2="9800" y2="66076"/>
                        <a14:foregroundMark x1="41973" y1="90946" x2="48000" y2="92298"/>
                        <a14:foregroundMark x1="48000" y1="92298" x2="49855" y2="92158"/>
                        <a14:foregroundMark x1="45250" y1="8435" x2="52750" y2="8496"/>
                        <a14:foregroundMark x1="52750" y1="8496" x2="65500" y2="8068"/>
                        <a14:foregroundMark x1="65500" y1="8068" x2="78800" y2="9535"/>
                        <a14:foregroundMark x1="92450" y1="20905" x2="91200" y2="32579"/>
                        <a14:foregroundMark x1="69500" y1="4645" x2="69500" y2="4645"/>
                        <a14:foregroundMark x1="60200" y1="4768" x2="60200" y2="4768"/>
                        <a14:foregroundMark x1="60550" y1="4645" x2="60550" y2="4645"/>
                        <a14:foregroundMark x1="58250" y1="4645" x2="58250" y2="4645"/>
                        <a14:foregroundMark x1="76600" y1="4462" x2="76150" y2="4462"/>
                        <a14:foregroundMark x1="5400" y1="29890" x2="5400" y2="29890"/>
                        <a14:backgroundMark x1="27350" y1="87592" x2="37900" y2="90954"/>
                        <a14:backgroundMark x1="51600" y1="92910" x2="54800" y2="91381"/>
                        <a14:backgroundMark x1="52500" y1="91809" x2="51000" y2="92237"/>
                        <a14:backgroundMark x1="54200" y1="91626" x2="48700" y2="94193"/>
                        <a14:backgroundMark x1="50650" y1="92359" x2="50650" y2="92359"/>
                        <a14:backgroundMark x1="50300" y1="92359" x2="50300" y2="92359"/>
                        <a14:backgroundMark x1="50300" y1="92054" x2="50300" y2="92054"/>
                        <a14:backgroundMark x1="26800" y1="86858" x2="35850" y2="89425"/>
                        <a14:backgroundMark x1="37800" y1="90220" x2="24700" y2="87592"/>
                        <a14:backgroundMark x1="38850" y1="90403" x2="38850" y2="90403"/>
                        <a14:backgroundMark x1="38500" y1="90098" x2="41500" y2="91626"/>
                        <a14:backgroundMark x1="50300" y1="92237" x2="51700" y2="91809"/>
                        <a14:backgroundMark x1="37550" y1="89425" x2="38500" y2="90220"/>
                        <a14:backgroundMark x1="49750" y1="92359" x2="50300" y2="92359"/>
                      </a14:backgroundRemoval>
                    </a14:imgEffect>
                  </a14:imgLayer>
                </a14:imgProps>
              </a:ext>
              <a:ext uri="{28A0092B-C50C-407E-A947-70E740481C1C}">
                <a14:useLocalDpi xmlns:a14="http://schemas.microsoft.com/office/drawing/2010/main" val="0"/>
              </a:ext>
            </a:extLst>
          </a:blip>
          <a:srcRect/>
          <a:stretch>
            <a:fillRect/>
          </a:stretch>
        </p:blipFill>
        <p:spPr bwMode="auto">
          <a:xfrm>
            <a:off x="0" y="5617702"/>
            <a:ext cx="898828" cy="73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5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0" nodeType="afterEffect">
                                  <p:stCondLst>
                                    <p:cond delay="0"/>
                                  </p:stCondLst>
                                  <p:childTnLst>
                                    <p:animRot by="120000">
                                      <p:cBhvr>
                                        <p:cTn id="12" dur="150" fill="hold">
                                          <p:stCondLst>
                                            <p:cond delay="0"/>
                                          </p:stCondLst>
                                        </p:cTn>
                                        <p:tgtEl>
                                          <p:spTgt spid="4"/>
                                        </p:tgtEl>
                                        <p:attrNameLst>
                                          <p:attrName>r</p:attrName>
                                        </p:attrNameLst>
                                      </p:cBhvr>
                                    </p:animRot>
                                    <p:animRot by="-240000">
                                      <p:cBhvr>
                                        <p:cTn id="13" dur="300" fill="hold">
                                          <p:stCondLst>
                                            <p:cond delay="300"/>
                                          </p:stCondLst>
                                        </p:cTn>
                                        <p:tgtEl>
                                          <p:spTgt spid="4"/>
                                        </p:tgtEl>
                                        <p:attrNameLst>
                                          <p:attrName>r</p:attrName>
                                        </p:attrNameLst>
                                      </p:cBhvr>
                                    </p:animRot>
                                    <p:animRot by="240000">
                                      <p:cBhvr>
                                        <p:cTn id="14" dur="300" fill="hold">
                                          <p:stCondLst>
                                            <p:cond delay="600"/>
                                          </p:stCondLst>
                                        </p:cTn>
                                        <p:tgtEl>
                                          <p:spTgt spid="4"/>
                                        </p:tgtEl>
                                        <p:attrNameLst>
                                          <p:attrName>r</p:attrName>
                                        </p:attrNameLst>
                                      </p:cBhvr>
                                    </p:animRot>
                                    <p:animRot by="-240000">
                                      <p:cBhvr>
                                        <p:cTn id="15" dur="300" fill="hold">
                                          <p:stCondLst>
                                            <p:cond delay="900"/>
                                          </p:stCondLst>
                                        </p:cTn>
                                        <p:tgtEl>
                                          <p:spTgt spid="4"/>
                                        </p:tgtEl>
                                        <p:attrNameLst>
                                          <p:attrName>r</p:attrName>
                                        </p:attrNameLst>
                                      </p:cBhvr>
                                    </p:animRot>
                                    <p:animRot by="120000">
                                      <p:cBhvr>
                                        <p:cTn id="16" dur="300" fill="hold">
                                          <p:stCondLst>
                                            <p:cond delay="1200"/>
                                          </p:stCondLst>
                                        </p:cTn>
                                        <p:tgtEl>
                                          <p:spTgt spid="4"/>
                                        </p:tgtEl>
                                        <p:attrNameLst>
                                          <p:attrName>r</p:attrName>
                                        </p:attrNameLst>
                                      </p:cBhvr>
                                    </p:animRot>
                                  </p:childTnLst>
                                </p:cTn>
                              </p:par>
                              <p:par>
                                <p:cTn id="17" presetID="32" presetClass="emph" presetSubtype="0" fill="hold" nodeType="withEffect">
                                  <p:stCondLst>
                                    <p:cond delay="0"/>
                                  </p:stCondLst>
                                  <p:childTnLst>
                                    <p:animRot by="120000">
                                      <p:cBhvr>
                                        <p:cTn id="18" dur="150" fill="hold">
                                          <p:stCondLst>
                                            <p:cond delay="0"/>
                                          </p:stCondLst>
                                        </p:cTn>
                                        <p:tgtEl>
                                          <p:spTgt spid="1026"/>
                                        </p:tgtEl>
                                        <p:attrNameLst>
                                          <p:attrName>r</p:attrName>
                                        </p:attrNameLst>
                                      </p:cBhvr>
                                    </p:animRot>
                                    <p:animRot by="-240000">
                                      <p:cBhvr>
                                        <p:cTn id="19" dur="300" fill="hold">
                                          <p:stCondLst>
                                            <p:cond delay="300"/>
                                          </p:stCondLst>
                                        </p:cTn>
                                        <p:tgtEl>
                                          <p:spTgt spid="1026"/>
                                        </p:tgtEl>
                                        <p:attrNameLst>
                                          <p:attrName>r</p:attrName>
                                        </p:attrNameLst>
                                      </p:cBhvr>
                                    </p:animRot>
                                    <p:animRot by="240000">
                                      <p:cBhvr>
                                        <p:cTn id="20" dur="300" fill="hold">
                                          <p:stCondLst>
                                            <p:cond delay="600"/>
                                          </p:stCondLst>
                                        </p:cTn>
                                        <p:tgtEl>
                                          <p:spTgt spid="1026"/>
                                        </p:tgtEl>
                                        <p:attrNameLst>
                                          <p:attrName>r</p:attrName>
                                        </p:attrNameLst>
                                      </p:cBhvr>
                                    </p:animRot>
                                    <p:animRot by="-240000">
                                      <p:cBhvr>
                                        <p:cTn id="21" dur="300" fill="hold">
                                          <p:stCondLst>
                                            <p:cond delay="900"/>
                                          </p:stCondLst>
                                        </p:cTn>
                                        <p:tgtEl>
                                          <p:spTgt spid="1026"/>
                                        </p:tgtEl>
                                        <p:attrNameLst>
                                          <p:attrName>r</p:attrName>
                                        </p:attrNameLst>
                                      </p:cBhvr>
                                    </p:animRot>
                                    <p:animRot by="120000">
                                      <p:cBhvr>
                                        <p:cTn id="22" dur="300" fill="hold">
                                          <p:stCondLst>
                                            <p:cond delay="1200"/>
                                          </p:stCondLst>
                                        </p:cTn>
                                        <p:tgtEl>
                                          <p:spTgt spid="1026"/>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1000"/>
                                        <p:tgtEl>
                                          <p:spTgt spid="6">
                                            <p:txEl>
                                              <p:pRg st="1" end="1"/>
                                            </p:txEl>
                                          </p:spTgt>
                                        </p:tgtEl>
                                      </p:cBhvr>
                                    </p:animEffect>
                                    <p:anim calcmode="lin" valueType="num">
                                      <p:cBhvr>
                                        <p:cTn id="2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14" presetClass="entr" presetSubtype="10" fill="hold" nodeType="afterEffect">
                                  <p:stCondLst>
                                    <p:cond delay="0"/>
                                  </p:stCondLst>
                                  <p:childTnLst>
                                    <p:set>
                                      <p:cBhvr>
                                        <p:cTn id="32" dur="1" fill="hold">
                                          <p:stCondLst>
                                            <p:cond delay="0"/>
                                          </p:stCondLst>
                                        </p:cTn>
                                        <p:tgtEl>
                                          <p:spTgt spid="3074"/>
                                        </p:tgtEl>
                                        <p:attrNameLst>
                                          <p:attrName>style.visibility</p:attrName>
                                        </p:attrNameLst>
                                      </p:cBhvr>
                                      <p:to>
                                        <p:strVal val="visible"/>
                                      </p:to>
                                    </p:set>
                                    <p:animEffect transition="in" filter="randombar(horizontal)">
                                      <p:cBhvr>
                                        <p:cTn id="33" dur="500"/>
                                        <p:tgtEl>
                                          <p:spTgt spid="3074"/>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Effect transition="in" filter="fade">
                                      <p:cBhvr>
                                        <p:cTn id="38" dur="1000"/>
                                        <p:tgtEl>
                                          <p:spTgt spid="6">
                                            <p:txEl>
                                              <p:pRg st="2" end="2"/>
                                            </p:txEl>
                                          </p:spTgt>
                                        </p:tgtEl>
                                      </p:cBhvr>
                                    </p:animEffect>
                                    <p:anim calcmode="lin" valueType="num">
                                      <p:cBhvr>
                                        <p:cTn id="3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right)">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xEl>
                                              <p:pRg st="3" end="3"/>
                                            </p:txEl>
                                          </p:spTgt>
                                        </p:tgtEl>
                                        <p:attrNameLst>
                                          <p:attrName>style.visibility</p:attrName>
                                        </p:attrNameLst>
                                      </p:cBhvr>
                                      <p:to>
                                        <p:strVal val="visible"/>
                                      </p:to>
                                    </p:set>
                                    <p:animEffect transition="in" filter="fade">
                                      <p:cBhvr>
                                        <p:cTn id="49" dur="1000"/>
                                        <p:tgtEl>
                                          <p:spTgt spid="6">
                                            <p:txEl>
                                              <p:pRg st="3" end="3"/>
                                            </p:txEl>
                                          </p:spTgt>
                                        </p:tgtEl>
                                      </p:cBhvr>
                                    </p:animEffect>
                                    <p:anim calcmode="lin" valueType="num">
                                      <p:cBhvr>
                                        <p:cTn id="5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52" fill="hold">
                            <p:stCondLst>
                              <p:cond delay="1000"/>
                            </p:stCondLst>
                            <p:childTnLst>
                              <p:par>
                                <p:cTn id="53" presetID="53" presetClass="entr" presetSubtype="16" fill="hold" nodeType="afterEffect">
                                  <p:stCondLst>
                                    <p:cond delay="0"/>
                                  </p:stCondLst>
                                  <p:childTnLst>
                                    <p:set>
                                      <p:cBhvr>
                                        <p:cTn id="54" dur="1" fill="hold">
                                          <p:stCondLst>
                                            <p:cond delay="0"/>
                                          </p:stCondLst>
                                        </p:cTn>
                                        <p:tgtEl>
                                          <p:spTgt spid="3078"/>
                                        </p:tgtEl>
                                        <p:attrNameLst>
                                          <p:attrName>style.visibility</p:attrName>
                                        </p:attrNameLst>
                                      </p:cBhvr>
                                      <p:to>
                                        <p:strVal val="visible"/>
                                      </p:to>
                                    </p:set>
                                    <p:anim calcmode="lin" valueType="num">
                                      <p:cBhvr>
                                        <p:cTn id="55" dur="500" fill="hold"/>
                                        <p:tgtEl>
                                          <p:spTgt spid="3078"/>
                                        </p:tgtEl>
                                        <p:attrNameLst>
                                          <p:attrName>ppt_w</p:attrName>
                                        </p:attrNameLst>
                                      </p:cBhvr>
                                      <p:tavLst>
                                        <p:tav tm="0">
                                          <p:val>
                                            <p:fltVal val="0"/>
                                          </p:val>
                                        </p:tav>
                                        <p:tav tm="100000">
                                          <p:val>
                                            <p:strVal val="#ppt_w"/>
                                          </p:val>
                                        </p:tav>
                                      </p:tavLst>
                                    </p:anim>
                                    <p:anim calcmode="lin" valueType="num">
                                      <p:cBhvr>
                                        <p:cTn id="56" dur="500" fill="hold"/>
                                        <p:tgtEl>
                                          <p:spTgt spid="3078"/>
                                        </p:tgtEl>
                                        <p:attrNameLst>
                                          <p:attrName>ppt_h</p:attrName>
                                        </p:attrNameLst>
                                      </p:cBhvr>
                                      <p:tavLst>
                                        <p:tav tm="0">
                                          <p:val>
                                            <p:fltVal val="0"/>
                                          </p:val>
                                        </p:tav>
                                        <p:tav tm="100000">
                                          <p:val>
                                            <p:strVal val="#ppt_h"/>
                                          </p:val>
                                        </p:tav>
                                      </p:tavLst>
                                    </p:anim>
                                    <p:animEffect transition="in" filter="fade">
                                      <p:cBhvr>
                                        <p:cTn id="57" dur="500"/>
                                        <p:tgtEl>
                                          <p:spTgt spid="3078"/>
                                        </p:tgtEl>
                                      </p:cBhvr>
                                    </p:animEffect>
                                  </p:childTnLst>
                                </p:cTn>
                              </p:par>
                              <p:par>
                                <p:cTn id="58" presetID="53" presetClass="entr" presetSubtype="16" fill="hold" nodeType="withEffect">
                                  <p:stCondLst>
                                    <p:cond delay="0"/>
                                  </p:stCondLst>
                                  <p:childTnLst>
                                    <p:set>
                                      <p:cBhvr>
                                        <p:cTn id="59" dur="1" fill="hold">
                                          <p:stCondLst>
                                            <p:cond delay="0"/>
                                          </p:stCondLst>
                                        </p:cTn>
                                        <p:tgtEl>
                                          <p:spTgt spid="3076"/>
                                        </p:tgtEl>
                                        <p:attrNameLst>
                                          <p:attrName>style.visibility</p:attrName>
                                        </p:attrNameLst>
                                      </p:cBhvr>
                                      <p:to>
                                        <p:strVal val="visible"/>
                                      </p:to>
                                    </p:set>
                                    <p:anim calcmode="lin" valueType="num">
                                      <p:cBhvr>
                                        <p:cTn id="60" dur="500" fill="hold"/>
                                        <p:tgtEl>
                                          <p:spTgt spid="3076"/>
                                        </p:tgtEl>
                                        <p:attrNameLst>
                                          <p:attrName>ppt_w</p:attrName>
                                        </p:attrNameLst>
                                      </p:cBhvr>
                                      <p:tavLst>
                                        <p:tav tm="0">
                                          <p:val>
                                            <p:fltVal val="0"/>
                                          </p:val>
                                        </p:tav>
                                        <p:tav tm="100000">
                                          <p:val>
                                            <p:strVal val="#ppt_w"/>
                                          </p:val>
                                        </p:tav>
                                      </p:tavLst>
                                    </p:anim>
                                    <p:anim calcmode="lin" valueType="num">
                                      <p:cBhvr>
                                        <p:cTn id="61" dur="500" fill="hold"/>
                                        <p:tgtEl>
                                          <p:spTgt spid="3076"/>
                                        </p:tgtEl>
                                        <p:attrNameLst>
                                          <p:attrName>ppt_h</p:attrName>
                                        </p:attrNameLst>
                                      </p:cBhvr>
                                      <p:tavLst>
                                        <p:tav tm="0">
                                          <p:val>
                                            <p:fltVal val="0"/>
                                          </p:val>
                                        </p:tav>
                                        <p:tav tm="100000">
                                          <p:val>
                                            <p:strVal val="#ppt_h"/>
                                          </p:val>
                                        </p:tav>
                                      </p:tavLst>
                                    </p:anim>
                                    <p:animEffect transition="in" filter="fade">
                                      <p:cBhvr>
                                        <p:cTn id="62" dur="500"/>
                                        <p:tgtEl>
                                          <p:spTgt spid="3076"/>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Effect transition="in" filter="fade">
                                      <p:cBhvr>
                                        <p:cTn id="67" dur="1000"/>
                                        <p:tgtEl>
                                          <p:spTgt spid="6">
                                            <p:txEl>
                                              <p:pRg st="4" end="4"/>
                                            </p:txEl>
                                          </p:spTgt>
                                        </p:tgtEl>
                                      </p:cBhvr>
                                    </p:animEffect>
                                    <p:anim calcmode="lin" valueType="num">
                                      <p:cBhvr>
                                        <p:cTn id="6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69"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EA6BC-C182-096A-51B1-3BAB3F8F83AC}"/>
              </a:ext>
            </a:extLst>
          </p:cNvPr>
          <p:cNvSpPr>
            <a:spLocks noGrp="1"/>
          </p:cNvSpPr>
          <p:nvPr>
            <p:ph type="title"/>
          </p:nvPr>
        </p:nvSpPr>
        <p:spPr/>
        <p:txBody>
          <a:bodyPr/>
          <a:lstStyle/>
          <a:p>
            <a:r>
              <a:rPr lang="en-US" dirty="0"/>
              <a:t>Welcome to </a:t>
            </a:r>
            <a:r>
              <a:rPr lang="en-US" dirty="0" err="1"/>
              <a:t>Javatopia</a:t>
            </a:r>
            <a:r>
              <a:rPr lang="en-US" dirty="0"/>
              <a:t>!</a:t>
            </a:r>
            <a:endParaRPr lang="en-CA" dirty="0"/>
          </a:p>
        </p:txBody>
      </p:sp>
      <p:sp>
        <p:nvSpPr>
          <p:cNvPr id="2" name="Text Placeholder 1">
            <a:extLst>
              <a:ext uri="{FF2B5EF4-FFF2-40B4-BE49-F238E27FC236}">
                <a16:creationId xmlns:a16="http://schemas.microsoft.com/office/drawing/2014/main" id="{0502B7B2-526E-51B2-D0DF-2AD4579476BA}"/>
              </a:ext>
            </a:extLst>
          </p:cNvPr>
          <p:cNvSpPr>
            <a:spLocks noGrp="1"/>
          </p:cNvSpPr>
          <p:nvPr>
            <p:ph type="body" sz="quarter" idx="11"/>
          </p:nvPr>
        </p:nvSpPr>
        <p:spPr/>
        <p:txBody>
          <a:bodyPr/>
          <a:lstStyle/>
          <a:p>
            <a:r>
              <a:rPr lang="en-US" dirty="0"/>
              <a:t>Week-11:javatopia:Start</a:t>
            </a:r>
            <a:endParaRPr lang="en-CA" dirty="0"/>
          </a:p>
        </p:txBody>
      </p:sp>
    </p:spTree>
    <p:extLst>
      <p:ext uri="{BB962C8B-B14F-4D97-AF65-F5344CB8AC3E}">
        <p14:creationId xmlns:p14="http://schemas.microsoft.com/office/powerpoint/2010/main" val="2635324020"/>
      </p:ext>
    </p:extLst>
  </p:cSld>
  <p:clrMapOvr>
    <a:masterClrMapping/>
  </p:clrMapOvr>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19FF"/>
      </a:hlink>
      <a:folHlink>
        <a:srgbClr val="FE19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b="1"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97C022B717B146BA0446DF4C6D9077" ma:contentTypeVersion="7" ma:contentTypeDescription="Create a new document." ma:contentTypeScope="" ma:versionID="6018ffc4325011bc5a0a064439434dee">
  <xsd:schema xmlns:xsd="http://www.w3.org/2001/XMLSchema" xmlns:xs="http://www.w3.org/2001/XMLSchema" xmlns:p="http://schemas.microsoft.com/office/2006/metadata/properties" xmlns:ns2="6da562d3-036b-4d9a-a9c9-43c62c07c12f" targetNamespace="http://schemas.microsoft.com/office/2006/metadata/properties" ma:root="true" ma:fieldsID="c6a6d2cbf9bea8cf9c9890f6e3c8677c" ns2:_="">
    <xsd:import namespace="6da562d3-036b-4d9a-a9c9-43c62c07c1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a562d3-036b-4d9a-a9c9-43c62c07c1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085750-4692-4378-A5D8-63D75048E99C}">
  <ds:schemaRefs>
    <ds:schemaRef ds:uri="6da562d3-036b-4d9a-a9c9-43c62c07c1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668C2F-C562-4F7F-866F-B57DD42DD344}">
  <ds:schemaRefs>
    <ds:schemaRef ds:uri="http://schemas.microsoft.com/sharepoint/v3/contenttype/forms"/>
  </ds:schemaRefs>
</ds:datastoreItem>
</file>

<file path=customXml/itemProps3.xml><?xml version="1.0" encoding="utf-8"?>
<ds:datastoreItem xmlns:ds="http://schemas.openxmlformats.org/officeDocument/2006/customXml" ds:itemID="{622D7A9F-2594-41C8-8966-CF9CEE3698BC}">
  <ds:schemaRefs>
    <ds:schemaRef ds:uri="http://www.w3.org/XML/1998/namespace"/>
    <ds:schemaRef ds:uri="http://schemas.openxmlformats.org/package/2006/metadata/core-properties"/>
    <ds:schemaRef ds:uri="http://purl.org/dc/dcmitype/"/>
    <ds:schemaRef ds:uri="6da562d3-036b-4d9a-a9c9-43c62c07c12f"/>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163425</TotalTime>
  <Words>2252</Words>
  <Application>Microsoft Office PowerPoint</Application>
  <PresentationFormat>Widescreen</PresentationFormat>
  <Paragraphs>184</Paragraphs>
  <Slides>44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Montserrat ExtraBold</vt:lpstr>
      <vt:lpstr>Mistral</vt:lpstr>
      <vt:lpstr>Calibri</vt:lpstr>
      <vt:lpstr>Brush Script MT</vt:lpstr>
      <vt:lpstr>Wingdings</vt:lpstr>
      <vt:lpstr>Arial</vt:lpstr>
      <vt:lpstr>1_Office Theme</vt:lpstr>
      <vt:lpstr>PowerPoint Presentation</vt:lpstr>
      <vt:lpstr>A quick note about Multithreading </vt:lpstr>
      <vt:lpstr>Inner  Classes and Inner Static Classes</vt:lpstr>
      <vt:lpstr>Inner Classes</vt:lpstr>
      <vt:lpstr>Inner  Classes and Inner Static Classes</vt:lpstr>
      <vt:lpstr> Once upon a time…</vt:lpstr>
      <vt:lpstr>PowerPoint Presentation</vt:lpstr>
      <vt:lpstr>PowerPoint Presentation</vt:lpstr>
      <vt:lpstr>Welcome to Javatopia!</vt:lpstr>
      <vt:lpstr>Hmmm… Event Source and Event Dispatcher</vt:lpstr>
      <vt:lpstr>Hmmm… Event Listener and Event Handler</vt:lpstr>
      <vt:lpstr>javatopia.Start – see yourturn comment (Jerry the mouse)</vt:lpstr>
      <vt:lpstr>By the way…</vt:lpstr>
      <vt:lpstr>Gui’s use event-driven programming</vt:lpstr>
      <vt:lpstr>With event-driven programming…</vt:lpstr>
      <vt:lpstr>GUI</vt:lpstr>
      <vt:lpstr>Yourturn 1a</vt:lpstr>
      <vt:lpstr>Lambdas</vt:lpstr>
      <vt:lpstr>Before we talk about lambdas, we have to know what a functional interface is</vt:lpstr>
      <vt:lpstr>Pirates!</vt:lpstr>
      <vt:lpstr>Remember…</vt:lpstr>
      <vt:lpstr>The making of a lambda expression</vt:lpstr>
      <vt:lpstr>We start with a functional interface…</vt:lpstr>
      <vt:lpstr>From there, we can make an anonymous, inner class</vt:lpstr>
      <vt:lpstr>Finally, we can turn our anonymous, inner-class into a lambda expression</vt:lpstr>
      <vt:lpstr>Finally, we can turn our anonymous, inner-class into a lambda expression</vt:lpstr>
      <vt:lpstr>Finally, we can turn our anonymous, inner-class into a lambda expression</vt:lpstr>
      <vt:lpstr>Finally, we can turn our anonymous, inner-class into a lambda expression</vt:lpstr>
      <vt:lpstr>Finally, we can turn our anonymous, inner-class into a lambda expression</vt:lpstr>
      <vt:lpstr>Finally, we can turn our anonymous, inner-class into a lambda expression</vt:lpstr>
      <vt:lpstr>Finally, we can turn our anonymous, inner-class into a lambda expression</vt:lpstr>
      <vt:lpstr>Bottom Line!</vt:lpstr>
      <vt:lpstr>Week-11:yourturn 2A and 2B</vt:lpstr>
      <vt:lpstr>YourTurn2 a and b</vt:lpstr>
      <vt:lpstr>Yourturn 1b</vt:lpstr>
      <vt:lpstr>Yourturn 1b</vt:lpstr>
      <vt:lpstr>PowerPoint Presentation</vt:lpstr>
      <vt:lpstr>Yourturn3.Start</vt:lpstr>
      <vt:lpstr>Yourturn4.Start</vt:lpstr>
      <vt:lpstr>Yourturn5.Start For supersmartypants only!</vt:lpstr>
      <vt:lpstr>By the way, remember the buttons? The Java FX EventHandler is a functional interface</vt:lpstr>
      <vt:lpstr>So, let’s talk about our lambda Expression</vt:lpstr>
      <vt:lpstr>@FunctionalInterface annotation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Smith</dc:creator>
  <cp:lastModifiedBy>Rich Smith</cp:lastModifiedBy>
  <cp:revision>361</cp:revision>
  <cp:lastPrinted>2022-10-25T16:19:24Z</cp:lastPrinted>
  <dcterms:created xsi:type="dcterms:W3CDTF">2021-03-09T13:58:10Z</dcterms:created>
  <dcterms:modified xsi:type="dcterms:W3CDTF">2023-10-30T22:58:32Z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0x0101006F97C022B717B146BA0446DF4C6D9077</vt:lpwstr>
  </property>
</Properties>
</file>